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75" r:id="rId3"/>
    <p:sldId id="276" r:id="rId4"/>
    <p:sldId id="277" r:id="rId5"/>
    <p:sldId id="259" r:id="rId6"/>
    <p:sldId id="272" r:id="rId7"/>
    <p:sldId id="278" r:id="rId8"/>
    <p:sldId id="273" r:id="rId9"/>
    <p:sldId id="319" r:id="rId10"/>
    <p:sldId id="274" r:id="rId11"/>
    <p:sldId id="286" r:id="rId12"/>
    <p:sldId id="285" r:id="rId13"/>
    <p:sldId id="257" r:id="rId14"/>
    <p:sldId id="25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9" r:id="rId24"/>
    <p:sldId id="267" r:id="rId25"/>
    <p:sldId id="280" r:id="rId26"/>
    <p:sldId id="282" r:id="rId27"/>
    <p:sldId id="283" r:id="rId28"/>
    <p:sldId id="281" r:id="rId29"/>
    <p:sldId id="284" r:id="rId30"/>
    <p:sldId id="287" r:id="rId31"/>
    <p:sldId id="288" r:id="rId32"/>
    <p:sldId id="289" r:id="rId33"/>
    <p:sldId id="290" r:id="rId34"/>
    <p:sldId id="261" r:id="rId35"/>
    <p:sldId id="291" r:id="rId36"/>
    <p:sldId id="292" r:id="rId37"/>
    <p:sldId id="293" r:id="rId38"/>
    <p:sldId id="295" r:id="rId39"/>
    <p:sldId id="296" r:id="rId40"/>
    <p:sldId id="297" r:id="rId41"/>
    <p:sldId id="294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262" r:id="rId57"/>
    <p:sldId id="315" r:id="rId58"/>
    <p:sldId id="323" r:id="rId59"/>
    <p:sldId id="317" r:id="rId60"/>
    <p:sldId id="316" r:id="rId61"/>
    <p:sldId id="318" r:id="rId62"/>
    <p:sldId id="298" r:id="rId63"/>
    <p:sldId id="322" r:id="rId64"/>
    <p:sldId id="299" r:id="rId65"/>
    <p:sldId id="260" r:id="rId66"/>
    <p:sldId id="320" r:id="rId67"/>
    <p:sldId id="321" r:id="rId68"/>
  </p:sldIdLst>
  <p:sldSz cx="12192000" cy="6858000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0BF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44" autoAdjust="0"/>
  </p:normalViewPr>
  <p:slideViewPr>
    <p:cSldViewPr snapToGrid="0">
      <p:cViewPr varScale="1">
        <p:scale>
          <a:sx n="105" d="100"/>
          <a:sy n="105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65" cy="4980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866" y="0"/>
            <a:ext cx="2890665" cy="4980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A912B-ECD4-4E85-BE0D-BE4F60114248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218"/>
            <a:ext cx="2890665" cy="4980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866" y="9430218"/>
            <a:ext cx="2890665" cy="4980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A503D-4BAD-45EF-8462-E9626F632B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9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352B3-C1C7-4856-A113-8E63E28BB8EC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5600" y="1239838"/>
            <a:ext cx="5957888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6434B-B850-4ED1-A390-D0D8A60CF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2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32 bit. 10 times faster than</a:t>
            </a:r>
            <a:r>
              <a:rPr lang="en-GB" baseline="0" dirty="0" smtClean="0"/>
              <a:t> Arduino that is 8 bit. </a:t>
            </a:r>
            <a:r>
              <a:rPr lang="en-GB" dirty="0" smtClean="0"/>
              <a:t>My laptop is running at 2.7GHz, that is 17 times faster than </a:t>
            </a:r>
            <a:r>
              <a:rPr lang="en-GB" dirty="0" err="1" smtClean="0"/>
              <a:t>LoPy</a:t>
            </a:r>
            <a:r>
              <a:rPr lang="en-GB" dirty="0" smtClean="0"/>
              <a:t>; explain pins, ADC, DAC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58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Sensors </a:t>
            </a:r>
            <a:r>
              <a:rPr lang="nl-NL" dirty="0" err="1" smtClean="0"/>
              <a:t>about</a:t>
            </a:r>
            <a:r>
              <a:rPr lang="nl-NL" dirty="0" smtClean="0"/>
              <a:t> 150€, µProcessors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accessories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100€ &gt;&gt;&gt; Sensors are </a:t>
            </a:r>
            <a:r>
              <a:rPr lang="nl-NL" dirty="0" err="1" smtClean="0"/>
              <a:t>always</a:t>
            </a:r>
            <a:r>
              <a:rPr lang="nl-NL" dirty="0" smtClean="0"/>
              <a:t> more </a:t>
            </a:r>
            <a:r>
              <a:rPr lang="nl-NL" dirty="0" err="1" smtClean="0"/>
              <a:t>expensive</a:t>
            </a:r>
            <a:r>
              <a:rPr lang="nl-NL" dirty="0" smtClean="0"/>
              <a:t> (</a:t>
            </a:r>
            <a:r>
              <a:rPr lang="nl-NL" dirty="0" err="1" smtClean="0"/>
              <a:t>raingauge</a:t>
            </a:r>
            <a:r>
              <a:rPr lang="nl-NL" dirty="0" smtClean="0"/>
              <a:t>, </a:t>
            </a:r>
            <a:r>
              <a:rPr lang="nl-NL" dirty="0" err="1" smtClean="0"/>
              <a:t>pressure</a:t>
            </a:r>
            <a:r>
              <a:rPr lang="nl-NL" dirty="0" smtClean="0"/>
              <a:t> transducer, …)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368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The pinout of Expansion Board V2 is much clearer.  And V3.1 is still like this, except that an extra save boot button was added.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0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87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5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7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The pinout of Expansion Board V2 is much clearer.  And V3.1 is still like this, except that an extra save boot button was added.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9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6434B-B850-4ED1-A390-D0D8A60CFD9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8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3082-59F3-4FFE-A3E4-32E7AB2AC6B6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8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FD93C-8220-4E2A-8E5C-C002990021A0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8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3079-251F-4D3E-8F4D-868527CE63B3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7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D05C-3A6F-4BD3-9F07-E3AB0EFC9910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3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4604-27A5-463F-A192-3F13C61EE8CF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06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B9D8-4C1F-4CDE-A47F-ED3BFCAAE90D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52B8-47FC-4D41-8184-D1041E905444}" type="datetime1">
              <a:rPr lang="en-GB" smtClean="0"/>
              <a:t>10/03/2019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0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78C07-60E7-4D87-A603-88E2146E19DB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90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4F3C-3BE0-4CBF-80B1-C19BDA2B911F}" type="datetime1">
              <a:rPr lang="en-GB" smtClean="0"/>
              <a:t>10/03/2019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8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5C42-1830-4D8C-92B2-95E9F5DF16CA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77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515D-F44E-439D-8BC7-721C32A60A99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E1BA-97EE-4E17-BF9A-0F42B2D3D87A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B44F9-A989-41E3-B1CC-A553AA459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8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com.io/" TargetMode="External"/><Relationship Id="rId2" Type="http://schemas.openxmlformats.org/officeDocument/2006/relationships/hyperlink" Target="https://docs.micropython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hyperlink" Target="https://docs.pycom.io/pymakr/installation/atom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hyperlink" Target="https://github.com/pycom/pycom-libraries/tree/master/lib/onewire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hyperlink" Target="https://docs.pycom.io/tutorials/all/owd.html" TargetMode="External"/><Relationship Id="rId4" Type="http://schemas.openxmlformats.org/officeDocument/2006/relationships/image" Target="../media/image3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4.emf"/><Relationship Id="rId4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0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thingsnetwork.org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ccount.thethingsnetwork.org/register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7.png"/><Relationship Id="rId4" Type="http://schemas.openxmlformats.org/officeDocument/2006/relationships/image" Target="../media/image76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2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bidots.com/blog/exploring-cat-m1-nb-iot-lpwan-connection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package/node-red-contrib-ttn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png"/><Relationship Id="rId11" Type="http://schemas.openxmlformats.org/officeDocument/2006/relationships/image" Target="../media/image87.emf"/><Relationship Id="rId5" Type="http://schemas.openxmlformats.org/officeDocument/2006/relationships/image" Target="../media/image88.png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lectronics.com.au/tutorials/encoding-and-decoding-payloads-on-the-things-network.html" TargetMode="External"/><Relationship Id="rId2" Type="http://schemas.openxmlformats.org/officeDocument/2006/relationships/hyperlink" Target="https://www.thethingsnetwork.org/community/berlin/post/lpwan-ttn-2-very-good-explanation-video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etf.org/proceedings/96/slides/slides-96-lpwan-9.pptx" TargetMode="External"/><Relationship Id="rId4" Type="http://schemas.openxmlformats.org/officeDocument/2006/relationships/hyperlink" Target="https://ubidots.com/blog/explaining-lorawa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b="1" dirty="0" smtClean="0"/>
              <a:t>Internet </a:t>
            </a:r>
            <a:r>
              <a:rPr lang="en-GB" sz="4000" b="1" dirty="0"/>
              <a:t>of Things (</a:t>
            </a:r>
            <a:r>
              <a:rPr lang="en-GB" sz="4000" b="1" dirty="0" err="1"/>
              <a:t>IoT</a:t>
            </a:r>
            <a:r>
              <a:rPr lang="en-GB" sz="4000" b="1" dirty="0"/>
              <a:t>) technology for hydrological measurements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0617"/>
            <a:ext cx="9144000" cy="1001615"/>
          </a:xfrm>
        </p:spPr>
        <p:txBody>
          <a:bodyPr/>
          <a:lstStyle/>
          <a:p>
            <a:r>
              <a:rPr lang="nl-BE" dirty="0" smtClean="0"/>
              <a:t>Crash course at NMAIST </a:t>
            </a:r>
            <a:r>
              <a:rPr lang="nl-BE" dirty="0" err="1" smtClean="0"/>
              <a:t>Arusha</a:t>
            </a:r>
            <a:r>
              <a:rPr lang="nl-BE" dirty="0" smtClean="0"/>
              <a:t>, 11-12 </a:t>
            </a:r>
            <a:r>
              <a:rPr lang="nl-BE" dirty="0" err="1" smtClean="0"/>
              <a:t>March</a:t>
            </a:r>
            <a:r>
              <a:rPr lang="nl-BE" dirty="0" smtClean="0"/>
              <a:t> 2019</a:t>
            </a:r>
          </a:p>
          <a:p>
            <a:r>
              <a:rPr lang="nl-BE" dirty="0" smtClean="0"/>
              <a:t>Resource persons: Douglas </a:t>
            </a:r>
            <a:r>
              <a:rPr lang="nl-BE" dirty="0" err="1" smtClean="0"/>
              <a:t>Nyolei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Jan Diels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C02C4-7C83-49AF-AC50-BF19018AC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33" y="301599"/>
            <a:ext cx="2167796" cy="208259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76827-5504-492A-8875-5B8E1F56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853" y="5666390"/>
            <a:ext cx="2448272" cy="872522"/>
          </a:xfrm>
          <a:prstGeom prst="rect">
            <a:avLst/>
          </a:prstGeom>
        </p:spPr>
      </p:pic>
      <p:pic>
        <p:nvPicPr>
          <p:cNvPr id="7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834" y="5729418"/>
            <a:ext cx="2014732" cy="719329"/>
          </a:xfrm>
          <a:prstGeom prst="rect">
            <a:avLst/>
          </a:prstGeom>
        </p:spPr>
      </p:pic>
      <p:pic>
        <p:nvPicPr>
          <p:cNvPr id="9218" name="Picture 2" descr="Afbeeldingsresultaat voor nmais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9" y="5323471"/>
            <a:ext cx="1398004" cy="139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10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956180" y="597159"/>
            <a:ext cx="2733869" cy="52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25" name="Group 24"/>
          <p:cNvGrpSpPr/>
          <p:nvPr/>
        </p:nvGrpSpPr>
        <p:grpSpPr>
          <a:xfrm>
            <a:off x="0" y="169280"/>
            <a:ext cx="6693791" cy="4769522"/>
            <a:chOff x="0" y="169280"/>
            <a:chExt cx="6693791" cy="4769522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169280"/>
              <a:ext cx="6693791" cy="3860743"/>
              <a:chOff x="-3742" y="154011"/>
              <a:chExt cx="6693791" cy="386074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683"/>
              <a:stretch/>
            </p:blipFill>
            <p:spPr>
              <a:xfrm>
                <a:off x="270588" y="154011"/>
                <a:ext cx="6419461" cy="386074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5216" y="1993732"/>
                <a:ext cx="289545" cy="145908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423" y="1738305"/>
                <a:ext cx="309564" cy="171450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742" y="2416984"/>
                <a:ext cx="548660" cy="358602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>
                <a:endCxn id="11" idx="3"/>
              </p:cNvCxnSpPr>
              <p:nvPr/>
            </p:nvCxnSpPr>
            <p:spPr>
              <a:xfrm flipH="1">
                <a:off x="544918" y="2595559"/>
                <a:ext cx="569505" cy="7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1114423" y="2416984"/>
              <a:ext cx="309564" cy="3586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" y="4338638"/>
              <a:ext cx="30384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100" dirty="0" smtClean="0"/>
                <a:t>P5 (CLK), P6 (MOSI), </a:t>
              </a:r>
              <a:r>
                <a:rPr lang="nl-BE" sz="1100" dirty="0" err="1" smtClean="0"/>
                <a:t>and</a:t>
              </a:r>
              <a:r>
                <a:rPr lang="nl-BE" sz="1100" dirty="0" smtClean="0"/>
                <a:t> P7 (MISO) </a:t>
              </a:r>
              <a:r>
                <a:rPr lang="nl-BE" sz="1100" dirty="0" err="1"/>
                <a:t>normally</a:t>
              </a:r>
              <a:r>
                <a:rPr lang="nl-BE" sz="1100" dirty="0"/>
                <a:t> </a:t>
              </a:r>
              <a:r>
                <a:rPr lang="nl-BE" sz="1100" dirty="0" err="1" smtClean="0"/>
                <a:t>should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not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be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used</a:t>
              </a:r>
              <a:r>
                <a:rPr lang="nl-BE" sz="1100" dirty="0" smtClean="0"/>
                <a:t> as </a:t>
              </a:r>
              <a:r>
                <a:rPr lang="nl-BE" sz="1100" dirty="0" err="1" smtClean="0"/>
                <a:t>they</a:t>
              </a:r>
              <a:r>
                <a:rPr lang="nl-BE" sz="1100" dirty="0" smtClean="0"/>
                <a:t> are </a:t>
              </a:r>
              <a:r>
                <a:rPr lang="nl-BE" sz="1100" dirty="0" err="1" smtClean="0"/>
                <a:t>connected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to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the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LoRa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and</a:t>
              </a:r>
              <a:r>
                <a:rPr lang="nl-BE" sz="1100" dirty="0" smtClean="0"/>
                <a:t> </a:t>
              </a:r>
              <a:r>
                <a:rPr lang="nl-BE" sz="1100" dirty="0" err="1" smtClean="0"/>
                <a:t>Sigfox</a:t>
              </a:r>
              <a:r>
                <a:rPr lang="nl-BE" sz="1100" dirty="0" smtClean="0"/>
                <a:t> modules.</a:t>
              </a:r>
              <a:endParaRPr lang="en-GB" sz="11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3001" y="3261776"/>
            <a:ext cx="7283295" cy="3459699"/>
            <a:chOff x="4243001" y="3261776"/>
            <a:chExt cx="7283295" cy="3459699"/>
          </a:xfrm>
        </p:grpSpPr>
        <p:grpSp>
          <p:nvGrpSpPr>
            <p:cNvPr id="24" name="Group 23"/>
            <p:cNvGrpSpPr/>
            <p:nvPr/>
          </p:nvGrpSpPr>
          <p:grpSpPr>
            <a:xfrm>
              <a:off x="4243001" y="3261776"/>
              <a:ext cx="7283295" cy="3459699"/>
              <a:chOff x="4465099" y="4190923"/>
              <a:chExt cx="7283295" cy="345969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465099" y="4190923"/>
                <a:ext cx="7283295" cy="3459699"/>
                <a:chOff x="4701073" y="3261775"/>
                <a:chExt cx="7283295" cy="3459699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1073" y="3261775"/>
                  <a:ext cx="7023338" cy="345969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0316497" y="5396865"/>
                  <a:ext cx="1667871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900"/>
                    </a:lnSpc>
                  </a:pPr>
                  <a:r>
                    <a:rPr lang="en-GB" sz="1100" dirty="0" smtClean="0">
                      <a:solidFill>
                        <a:schemeClr val="bg2">
                          <a:lumMod val="50000"/>
                        </a:schemeClr>
                      </a:solidFill>
                      <a:latin typeface="+mj-lt"/>
                    </a:rPr>
                    <a:t>User LED connected to P9</a:t>
                  </a:r>
                  <a:endParaRPr lang="en-GB" sz="11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1109222" y="5676004"/>
                  <a:ext cx="875146" cy="329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900"/>
                    </a:lnSpc>
                  </a:pPr>
                  <a:r>
                    <a:rPr lang="en-GB" sz="1100" dirty="0" smtClean="0">
                      <a:solidFill>
                        <a:schemeClr val="bg2">
                          <a:lumMod val="50000"/>
                        </a:schemeClr>
                      </a:solidFill>
                      <a:latin typeface="+mj-lt"/>
                    </a:rPr>
                    <a:t>(connected to P10)</a:t>
                  </a:r>
                  <a:endParaRPr lang="en-GB" sz="11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</p:grpSp>
          <p:cxnSp>
            <p:nvCxnSpPr>
              <p:cNvPr id="8" name="Straight Connector 7"/>
              <p:cNvCxnSpPr/>
              <p:nvPr/>
            </p:nvCxnSpPr>
            <p:spPr>
              <a:xfrm>
                <a:off x="4591865" y="4616696"/>
                <a:ext cx="2071396" cy="9331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594976" y="4803309"/>
                <a:ext cx="1909664" cy="311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/>
            <p:cNvCxnSpPr/>
            <p:nvPr/>
          </p:nvCxnSpPr>
          <p:spPr>
            <a:xfrm>
              <a:off x="9225116" y="5486400"/>
              <a:ext cx="678426" cy="737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307674" y="876689"/>
            <a:ext cx="6856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>
                <a:solidFill>
                  <a:srgbClr val="FF0000"/>
                </a:solidFill>
              </a:rPr>
              <a:t>Pin </a:t>
            </a:r>
            <a:r>
              <a:rPr lang="nl-BE" sz="1400" dirty="0" err="1" smtClean="0">
                <a:solidFill>
                  <a:srgbClr val="FF0000"/>
                </a:solidFill>
              </a:rPr>
              <a:t>numbers</a:t>
            </a:r>
            <a:r>
              <a:rPr lang="nl-BE" sz="1400" dirty="0" smtClean="0">
                <a:solidFill>
                  <a:srgbClr val="FF0000"/>
                </a:solidFill>
              </a:rPr>
              <a:t> ‘P0’ </a:t>
            </a:r>
            <a:r>
              <a:rPr lang="nl-BE" sz="1400" dirty="0" err="1" smtClean="0">
                <a:solidFill>
                  <a:srgbClr val="FF0000"/>
                </a:solidFill>
              </a:rPr>
              <a:t>to</a:t>
            </a:r>
            <a:r>
              <a:rPr lang="nl-BE" sz="1400" dirty="0" smtClean="0">
                <a:solidFill>
                  <a:srgbClr val="FF0000"/>
                </a:solidFill>
              </a:rPr>
              <a:t> ‘P23’ </a:t>
            </a:r>
            <a:r>
              <a:rPr lang="nl-BE" sz="1400" dirty="0" err="1" smtClean="0">
                <a:solidFill>
                  <a:srgbClr val="FF0000"/>
                </a:solidFill>
              </a:rPr>
              <a:t>written</a:t>
            </a:r>
            <a:r>
              <a:rPr lang="nl-BE" sz="1400" dirty="0" smtClean="0">
                <a:solidFill>
                  <a:srgbClr val="FF0000"/>
                </a:solidFill>
              </a:rPr>
              <a:t> on lopy4 </a:t>
            </a:r>
            <a:r>
              <a:rPr lang="nl-BE" sz="1400" dirty="0" err="1" smtClean="0">
                <a:solidFill>
                  <a:srgbClr val="FF0000"/>
                </a:solidFill>
              </a:rPr>
              <a:t>and</a:t>
            </a:r>
            <a:r>
              <a:rPr lang="nl-BE" sz="1400" dirty="0" smtClean="0">
                <a:solidFill>
                  <a:srgbClr val="FF0000"/>
                </a:solidFill>
              </a:rPr>
              <a:t> on </a:t>
            </a:r>
            <a:r>
              <a:rPr lang="nl-BE" sz="1400" dirty="0" err="1" smtClean="0">
                <a:solidFill>
                  <a:srgbClr val="FF0000"/>
                </a:solidFill>
              </a:rPr>
              <a:t>expansion</a:t>
            </a:r>
            <a:r>
              <a:rPr lang="nl-BE" sz="1400" dirty="0" smtClean="0">
                <a:solidFill>
                  <a:srgbClr val="FF0000"/>
                </a:solidFill>
              </a:rPr>
              <a:t> board V3.1 </a:t>
            </a:r>
            <a:r>
              <a:rPr lang="nl-BE" sz="1400" dirty="0">
                <a:solidFill>
                  <a:srgbClr val="FF0000"/>
                </a:solidFill>
              </a:rPr>
              <a:t>are </a:t>
            </a:r>
            <a:r>
              <a:rPr lang="nl-BE" sz="1400" dirty="0" err="1" smtClean="0">
                <a:solidFill>
                  <a:srgbClr val="FF0000"/>
                </a:solidFill>
              </a:rPr>
              <a:t>also</a:t>
            </a:r>
            <a:r>
              <a:rPr lang="nl-BE" sz="1400" dirty="0" smtClean="0">
                <a:solidFill>
                  <a:srgbClr val="FF0000"/>
                </a:solidFill>
              </a:rPr>
              <a:t> </a:t>
            </a:r>
            <a:r>
              <a:rPr lang="nl-BE" sz="1400" dirty="0" err="1" smtClean="0">
                <a:solidFill>
                  <a:srgbClr val="FF0000"/>
                </a:solidFill>
              </a:rPr>
              <a:t>used</a:t>
            </a:r>
            <a:r>
              <a:rPr lang="nl-BE" sz="1400" dirty="0" smtClean="0">
                <a:solidFill>
                  <a:srgbClr val="FF0000"/>
                </a:solidFill>
              </a:rPr>
              <a:t> </a:t>
            </a:r>
            <a:r>
              <a:rPr lang="nl-BE" sz="1400" dirty="0">
                <a:solidFill>
                  <a:srgbClr val="FF0000"/>
                </a:solidFill>
              </a:rPr>
              <a:t>in python </a:t>
            </a:r>
            <a:r>
              <a:rPr lang="nl-BE" sz="1400" dirty="0" smtClean="0">
                <a:solidFill>
                  <a:srgbClr val="FF0000"/>
                </a:solidFill>
              </a:rPr>
              <a:t>code. Do </a:t>
            </a:r>
            <a:r>
              <a:rPr lang="nl-BE" sz="1400" dirty="0" err="1" smtClean="0">
                <a:solidFill>
                  <a:srgbClr val="FF0000"/>
                </a:solidFill>
              </a:rPr>
              <a:t>not</a:t>
            </a:r>
            <a:r>
              <a:rPr lang="nl-BE" sz="1400" dirty="0" smtClean="0">
                <a:solidFill>
                  <a:srgbClr val="FF0000"/>
                </a:solidFill>
              </a:rPr>
              <a:t> confuse </a:t>
            </a:r>
            <a:r>
              <a:rPr lang="nl-BE" sz="1400" dirty="0" err="1" smtClean="0">
                <a:solidFill>
                  <a:srgbClr val="FF0000"/>
                </a:solidFill>
              </a:rPr>
              <a:t>them</a:t>
            </a:r>
            <a:r>
              <a:rPr lang="nl-BE" sz="1400" dirty="0" smtClean="0">
                <a:solidFill>
                  <a:srgbClr val="FF0000"/>
                </a:solidFill>
              </a:rPr>
              <a:t> </a:t>
            </a:r>
            <a:r>
              <a:rPr lang="nl-BE" sz="1400" dirty="0" err="1" smtClean="0">
                <a:solidFill>
                  <a:srgbClr val="FF0000"/>
                </a:solidFill>
              </a:rPr>
              <a:t>with</a:t>
            </a:r>
            <a:r>
              <a:rPr lang="nl-BE" sz="1400" dirty="0" smtClean="0">
                <a:solidFill>
                  <a:srgbClr val="FF0000"/>
                </a:solidFill>
              </a:rPr>
              <a:t> </a:t>
            </a:r>
            <a:r>
              <a:rPr lang="nl-BE" sz="1400" dirty="0" err="1" smtClean="0">
                <a:solidFill>
                  <a:srgbClr val="FF0000"/>
                </a:solidFill>
              </a:rPr>
              <a:t>the</a:t>
            </a:r>
            <a:r>
              <a:rPr lang="nl-BE" sz="1400" dirty="0" smtClean="0">
                <a:solidFill>
                  <a:srgbClr val="FF0000"/>
                </a:solidFill>
              </a:rPr>
              <a:t> G1- G17 </a:t>
            </a:r>
            <a:r>
              <a:rPr lang="nl-BE" sz="1400" dirty="0" err="1" smtClean="0">
                <a:solidFill>
                  <a:srgbClr val="FF0000"/>
                </a:solidFill>
              </a:rPr>
              <a:t>numbers</a:t>
            </a:r>
            <a:r>
              <a:rPr lang="nl-BE" sz="1400" dirty="0" smtClean="0">
                <a:solidFill>
                  <a:srgbClr val="FF0000"/>
                </a:solidFill>
              </a:rPr>
              <a:t> </a:t>
            </a:r>
            <a:r>
              <a:rPr lang="nl-BE" sz="1400" dirty="0" err="1" smtClean="0">
                <a:solidFill>
                  <a:srgbClr val="FF0000"/>
                </a:solidFill>
              </a:rPr>
              <a:t>that</a:t>
            </a:r>
            <a:r>
              <a:rPr lang="nl-BE" sz="1400" dirty="0" smtClean="0">
                <a:solidFill>
                  <a:srgbClr val="FF0000"/>
                </a:solidFill>
              </a:rPr>
              <a:t> are different! 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5853" y="475861"/>
            <a:ext cx="6195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 smtClean="0"/>
              <a:t>Pycom</a:t>
            </a:r>
            <a:r>
              <a:rPr lang="nl-BE" sz="2400" dirty="0" smtClean="0"/>
              <a:t> Expansion board V3.1</a:t>
            </a:r>
            <a:endParaRPr lang="en-GB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355894" y="2013710"/>
            <a:ext cx="875146" cy="32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GB" sz="11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(connected to P16)</a:t>
            </a:r>
            <a:endParaRPr lang="en-GB" sz="11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4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4" y="104774"/>
            <a:ext cx="7795411" cy="6620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08" y="2837677"/>
            <a:ext cx="277371" cy="1397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318" y="2627031"/>
            <a:ext cx="283821" cy="157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505" y="3242020"/>
            <a:ext cx="548660" cy="35860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3"/>
          </p:cNvCxnSpPr>
          <p:nvPr/>
        </p:nvCxnSpPr>
        <p:spPr>
          <a:xfrm flipH="1">
            <a:off x="2350165" y="3420595"/>
            <a:ext cx="569505" cy="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15928" y="3226751"/>
            <a:ext cx="309564" cy="35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3" y="127047"/>
            <a:ext cx="5932767" cy="6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9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8287" y="3804248"/>
            <a:ext cx="998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MicroPython</a:t>
            </a:r>
            <a:r>
              <a:rPr lang="en-GB" dirty="0" smtClean="0"/>
              <a:t> = a programming language derived from Python </a:t>
            </a:r>
            <a:r>
              <a:rPr lang="en-GB" dirty="0"/>
              <a:t>3.5 </a:t>
            </a:r>
            <a:r>
              <a:rPr lang="en-GB" dirty="0" smtClean="0"/>
              <a:t>that </a:t>
            </a:r>
            <a:r>
              <a:rPr lang="en-GB" dirty="0"/>
              <a:t>is optimised to run on micro </a:t>
            </a:r>
            <a:r>
              <a:rPr lang="en-GB" dirty="0" smtClean="0"/>
              <a:t>controllers: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Upward compatible with Python 3.5 (but minor differences)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Has specific </a:t>
            </a:r>
            <a:r>
              <a:rPr lang="en-GB" dirty="0"/>
              <a:t>libraries for accessing </a:t>
            </a:r>
            <a:r>
              <a:rPr lang="en-GB" dirty="0" smtClean="0"/>
              <a:t>hardware (pins, led, ADC, …)</a:t>
            </a:r>
          </a:p>
          <a:p>
            <a:endParaRPr lang="en-GB" dirty="0"/>
          </a:p>
          <a:p>
            <a:r>
              <a:rPr lang="en-GB" dirty="0" smtClean="0"/>
              <a:t>Language reference: </a:t>
            </a:r>
            <a:r>
              <a:rPr lang="en-GB" dirty="0" smtClean="0">
                <a:hlinkClick r:id="rId2"/>
              </a:rPr>
              <a:t>https://docs.micropython.org</a:t>
            </a:r>
            <a:r>
              <a:rPr lang="en-GB" dirty="0" smtClean="0"/>
              <a:t> </a:t>
            </a:r>
          </a:p>
          <a:p>
            <a:r>
              <a:rPr lang="en-GB" dirty="0" smtClean="0"/>
              <a:t>Documentation of the </a:t>
            </a:r>
            <a:r>
              <a:rPr lang="en-GB" dirty="0" err="1" smtClean="0"/>
              <a:t>MicroPyhon</a:t>
            </a:r>
            <a:r>
              <a:rPr lang="en-GB" dirty="0" smtClean="0"/>
              <a:t> that is implemented by </a:t>
            </a:r>
            <a:r>
              <a:rPr lang="en-GB" dirty="0" err="1" smtClean="0"/>
              <a:t>Pycom</a:t>
            </a:r>
            <a:r>
              <a:rPr lang="en-GB" dirty="0" smtClean="0"/>
              <a:t>: </a:t>
            </a:r>
            <a:r>
              <a:rPr lang="en-GB" dirty="0" smtClean="0">
                <a:hlinkClick r:id="rId3"/>
              </a:rPr>
              <a:t>https://docs.pycom.io</a:t>
            </a:r>
            <a:r>
              <a:rPr lang="en-GB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6" y="43491"/>
            <a:ext cx="3752131" cy="37521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0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889" y="758794"/>
            <a:ext cx="64266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Atom</a:t>
            </a:r>
            <a:r>
              <a:rPr lang="en-GB" dirty="0" smtClean="0"/>
              <a:t>: source code editor that we will use for programming the </a:t>
            </a:r>
            <a:r>
              <a:rPr lang="en-GB" dirty="0" err="1" smtClean="0"/>
              <a:t>Pycom</a:t>
            </a:r>
            <a:r>
              <a:rPr lang="en-GB" dirty="0" smtClean="0"/>
              <a:t> board: </a:t>
            </a:r>
            <a:r>
              <a:rPr lang="en-GB" dirty="0">
                <a:hlinkClick r:id="rId3"/>
              </a:rPr>
              <a:t>https://atom.io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We install the </a:t>
            </a:r>
            <a:r>
              <a:rPr lang="en-GB" dirty="0" err="1" smtClean="0">
                <a:solidFill>
                  <a:srgbClr val="FF0000"/>
                </a:solidFill>
              </a:rPr>
              <a:t>Pymakr</a:t>
            </a:r>
            <a:r>
              <a:rPr lang="en-GB" dirty="0" smtClean="0"/>
              <a:t> Extension (=plugin) in Atom</a:t>
            </a:r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 err="1" smtClean="0"/>
              <a:t>Pymakr</a:t>
            </a:r>
            <a:r>
              <a:rPr lang="en-GB" dirty="0" smtClean="0"/>
              <a:t> extension allows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Execute python commands on the </a:t>
            </a:r>
            <a:r>
              <a:rPr lang="en-GB" dirty="0" err="1" smtClean="0"/>
              <a:t>Pycom</a:t>
            </a:r>
            <a:r>
              <a:rPr lang="en-GB" dirty="0" smtClean="0"/>
              <a:t>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Edit </a:t>
            </a:r>
            <a:r>
              <a:rPr lang="en-GB" dirty="0" err="1" smtClean="0"/>
              <a:t>MicroPython</a:t>
            </a:r>
            <a:r>
              <a:rPr lang="en-GB" dirty="0" smtClean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Upload code to the </a:t>
            </a:r>
            <a:r>
              <a:rPr lang="en-GB" dirty="0" err="1" smtClean="0"/>
              <a:t>Pycom</a:t>
            </a:r>
            <a:r>
              <a:rPr lang="en-GB" dirty="0" smtClean="0"/>
              <a:t> boards (via USB cable or via </a:t>
            </a:r>
            <a:r>
              <a:rPr lang="en-GB" dirty="0" err="1" smtClean="0"/>
              <a:t>Wifi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Instructions on how to install </a:t>
            </a:r>
            <a:r>
              <a:rPr lang="en-GB" dirty="0" err="1" smtClean="0"/>
              <a:t>Pymakr</a:t>
            </a:r>
            <a:r>
              <a:rPr lang="en-GB" dirty="0" smtClean="0"/>
              <a:t>: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docs.pycom.io/pymakr/installation/atom.html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35" y="3062108"/>
            <a:ext cx="3543300" cy="1285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14</a:t>
            </a:fld>
            <a:endParaRPr lang="en-GB"/>
          </a:p>
        </p:txBody>
      </p:sp>
      <p:pic>
        <p:nvPicPr>
          <p:cNvPr id="10242" name="Picture 2" descr="Afbeeldingsresultaat voor atom edito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012" y="363892"/>
            <a:ext cx="3626623" cy="22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15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23" b="23061"/>
          <a:stretch/>
        </p:blipFill>
        <p:spPr>
          <a:xfrm>
            <a:off x="0" y="1427583"/>
            <a:ext cx="6667500" cy="39281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40016" y="3298371"/>
            <a:ext cx="1268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22706" y="2356824"/>
            <a:ext cx="280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How to connect to Lopy4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978" y="3113705"/>
            <a:ext cx="18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GND (=ground)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721859" y="4912825"/>
            <a:ext cx="271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+3.3V (=power to sensor)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696977" y="4071066"/>
            <a:ext cx="433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P10 or other pin (will be used for communicating with sensor)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74497" y="4290526"/>
            <a:ext cx="634482" cy="1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40016" y="5124061"/>
            <a:ext cx="1268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8620" y="6074229"/>
            <a:ext cx="118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Since each sensor can be addressed by a unique address, several sensors can be connected to the same data pin.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3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01270" y="7431979"/>
            <a:ext cx="2743200" cy="365125"/>
          </a:xfrm>
        </p:spPr>
        <p:txBody>
          <a:bodyPr/>
          <a:lstStyle/>
          <a:p>
            <a:fld id="{F0AB44F9-A989-41E3-B1CC-A553AA459521}" type="slidenum">
              <a:rPr lang="en-GB" smtClean="0"/>
              <a:t>16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548" y="1018695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Atom &gt;&gt; File &gt;&gt; Open folder &gt;&gt;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course\DS18B20TemperatureSensor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10548" y="2876437"/>
            <a:ext cx="8190722" cy="41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496509"/>
              </p:ext>
            </p:extLst>
          </p:nvPr>
        </p:nvGraphicFramePr>
        <p:xfrm>
          <a:off x="410548" y="3448213"/>
          <a:ext cx="6228539" cy="637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Document" r:id="rId3" imgW="7358400" imgH="7524720" progId="Word.OpenDocumentText.12">
                  <p:embed/>
                </p:oleObj>
              </mc:Choice>
              <mc:Fallback>
                <p:oleObj name="Document" r:id="rId3" imgW="7358400" imgH="752472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548" y="3448213"/>
                        <a:ext cx="6228539" cy="6370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9797" y="2977551"/>
            <a:ext cx="1101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</a:t>
            </a:r>
            <a:r>
              <a:rPr lang="en-GB" sz="1600" dirty="0" smtClean="0"/>
              <a:t>ain.py: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789506" y="2996015"/>
            <a:ext cx="213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\lib\onwire.py:</a:t>
            </a:r>
            <a:endParaRPr lang="en-GB" sz="16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486041"/>
              </p:ext>
            </p:extLst>
          </p:nvPr>
        </p:nvGraphicFramePr>
        <p:xfrm>
          <a:off x="6963326" y="3382159"/>
          <a:ext cx="6019087" cy="674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Document" r:id="rId5" imgW="7358400" imgH="8246520" progId="Word.OpenDocumentText.12">
                  <p:embed/>
                </p:oleObj>
              </mc:Choice>
              <mc:Fallback>
                <p:oleObj name="Document" r:id="rId5" imgW="7358400" imgH="8246520" progId="Word.OpenDocumentTex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3326" y="3382159"/>
                        <a:ext cx="6019087" cy="6747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14605" y="3448213"/>
            <a:ext cx="1894114" cy="3146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108719" y="1822388"/>
            <a:ext cx="393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Import libraries that come with firmware on lopy4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83567" y="2468719"/>
            <a:ext cx="690466" cy="913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724" y="3730565"/>
            <a:ext cx="2515765" cy="22337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36759" y="3227160"/>
            <a:ext cx="345233" cy="442105"/>
          </a:xfrm>
          <a:prstGeom prst="straightConnector1">
            <a:avLst/>
          </a:prstGeom>
          <a:ln w="1905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89608" y="2819442"/>
            <a:ext cx="44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Import library from \lib\ folder in project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963326" y="4385387"/>
            <a:ext cx="1115008" cy="214605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317950" y="3734947"/>
            <a:ext cx="1115008" cy="214605"/>
          </a:xfrm>
          <a:prstGeom prst="ellipse">
            <a:avLst/>
          </a:prstGeom>
          <a:noFill/>
          <a:ln w="25400">
            <a:solidFill>
              <a:srgbClr val="FFC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095019" y="3063816"/>
            <a:ext cx="1115008" cy="214605"/>
          </a:xfrm>
          <a:prstGeom prst="ellipse">
            <a:avLst/>
          </a:prstGeom>
          <a:noFill/>
          <a:ln w="25400">
            <a:solidFill>
              <a:srgbClr val="0BF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36207" y="3730168"/>
            <a:ext cx="1115008" cy="214605"/>
          </a:xfrm>
          <a:prstGeom prst="ellipse">
            <a:avLst/>
          </a:prstGeom>
          <a:noFill/>
          <a:ln w="25400">
            <a:solidFill>
              <a:srgbClr val="0BF553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958273" y="1560778"/>
            <a:ext cx="520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Library provided by </a:t>
            </a:r>
            <a:r>
              <a:rPr lang="en-GB" sz="1400" dirty="0" err="1" smtClean="0"/>
              <a:t>Pycom</a:t>
            </a:r>
            <a:r>
              <a:rPr lang="en-GB" sz="1400" dirty="0" smtClean="0"/>
              <a:t> at:</a:t>
            </a:r>
          </a:p>
          <a:p>
            <a:r>
              <a:rPr lang="en-GB" sz="1400" dirty="0" smtClean="0"/>
              <a:t> </a:t>
            </a:r>
            <a:r>
              <a:rPr lang="en-GB" sz="1400" dirty="0" smtClean="0">
                <a:hlinkClick r:id="rId7"/>
              </a:rPr>
              <a:t>https</a:t>
            </a:r>
            <a:r>
              <a:rPr lang="en-GB" sz="1400" dirty="0">
                <a:hlinkClick r:id="rId7"/>
              </a:rPr>
              <a:t>://</a:t>
            </a:r>
            <a:r>
              <a:rPr lang="en-GB" sz="1400" dirty="0" smtClean="0">
                <a:hlinkClick r:id="rId7"/>
              </a:rPr>
              <a:t>github.com/pycom/pycom-libraries/tree/master/lib/onewire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720413" y="2144059"/>
            <a:ext cx="8461" cy="77304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27984" y="3007199"/>
            <a:ext cx="1113775" cy="566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86063"/>
              </p:ext>
            </p:extLst>
          </p:nvPr>
        </p:nvGraphicFramePr>
        <p:xfrm>
          <a:off x="1307546" y="1669238"/>
          <a:ext cx="10547755" cy="703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Document" r:id="rId3" imgW="8124840" imgH="5418000" progId="Word.OpenDocumentText.12">
                  <p:embed/>
                </p:oleObj>
              </mc:Choice>
              <mc:Fallback>
                <p:oleObj name="Document" r:id="rId3" imgW="8124840" imgH="54180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546" y="1669238"/>
                        <a:ext cx="10547755" cy="7031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181" y="6356350"/>
            <a:ext cx="7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docs.pycom.io/tutorials/all/owd.html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21181" y="845193"/>
            <a:ext cx="920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Open folder \</a:t>
            </a:r>
            <a:r>
              <a:rPr lang="en-GB" sz="1600" dirty="0" err="1"/>
              <a:t>IoT</a:t>
            </a:r>
            <a:r>
              <a:rPr lang="en-GB" sz="1600" dirty="0"/>
              <a:t> course\DS18B20TemperatureSensor in Atom </a:t>
            </a:r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demo.py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course\DS18B20TemperatureSensor: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09785" y="5650202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Open demo.py in atom and click on ‘run’ in </a:t>
            </a:r>
            <a:r>
              <a:rPr lang="en-GB" sz="1600" dirty="0" err="1" smtClean="0"/>
              <a:t>pymakr</a:t>
            </a:r>
            <a:r>
              <a:rPr lang="en-GB" sz="1600" dirty="0" smtClean="0"/>
              <a:t> window to run the demo file</a:t>
            </a:r>
          </a:p>
          <a:p>
            <a:r>
              <a:rPr lang="en-GB" sz="1600" dirty="0" smtClean="0"/>
              <a:t>Or copy and issue commands in command window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355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995" y="1577036"/>
            <a:ext cx="1008378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4: Now </a:t>
            </a:r>
            <a:r>
              <a:rPr lang="en-GB" dirty="0"/>
              <a:t>warm up the sensor with you hand and observe how quickly the sensor reacts to this (repeatedly run demo.py)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86995" y="4491254"/>
            <a:ext cx="9209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Open folder \</a:t>
            </a:r>
            <a:r>
              <a:rPr lang="en-GB" sz="1600" dirty="0" err="1"/>
              <a:t>IoT</a:t>
            </a:r>
            <a:r>
              <a:rPr lang="en-GB" sz="1600" dirty="0"/>
              <a:t> course\DS18B20TemperatureSensor in Atom, and next click ‘upload’ from the </a:t>
            </a:r>
            <a:r>
              <a:rPr lang="en-GB" sz="1600" dirty="0" err="1"/>
              <a:t>pymakr</a:t>
            </a:r>
            <a:r>
              <a:rPr lang="en-GB" sz="1600" dirty="0"/>
              <a:t> console.  This will assure that the onwire.py library is available on the lopy4.</a:t>
            </a:r>
          </a:p>
          <a:p>
            <a:endParaRPr lang="en-GB" sz="1600" dirty="0" smtClean="0"/>
          </a:p>
          <a:p>
            <a:r>
              <a:rPr lang="en-GB" sz="1600" dirty="0" smtClean="0"/>
              <a:t>Next </a:t>
            </a:r>
            <a:r>
              <a:rPr lang="en-GB" sz="1600" dirty="0"/>
              <a:t>o</a:t>
            </a:r>
            <a:r>
              <a:rPr lang="en-GB" sz="1600" dirty="0" smtClean="0"/>
              <a:t>pen demo.py in atom and click on ‘run’ in </a:t>
            </a:r>
            <a:r>
              <a:rPr lang="en-GB" sz="1600" dirty="0" err="1" smtClean="0"/>
              <a:t>pymakr</a:t>
            </a:r>
            <a:r>
              <a:rPr lang="en-GB" sz="1600" dirty="0" smtClean="0"/>
              <a:t> window to run the demo file.</a:t>
            </a:r>
          </a:p>
          <a:p>
            <a:r>
              <a:rPr lang="en-GB" sz="1600" dirty="0" smtClean="0"/>
              <a:t>Or copy and issue commands in command window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726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73623"/>
              </p:ext>
            </p:extLst>
          </p:nvPr>
        </p:nvGraphicFramePr>
        <p:xfrm>
          <a:off x="637376" y="184666"/>
          <a:ext cx="7358308" cy="681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Document" r:id="rId3" imgW="8124840" imgH="7523280" progId="Word.OpenDocumentText.12">
                  <p:embed/>
                </p:oleObj>
              </mc:Choice>
              <mc:Fallback>
                <p:oleObj name="Document" r:id="rId3" imgW="8124840" imgH="7523280" progId="Word.OpenDocumentTex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76" y="184666"/>
                        <a:ext cx="7358308" cy="681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33376" y="0"/>
            <a:ext cx="545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7176" y="369332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</a:t>
            </a:r>
            <a:r>
              <a:rPr lang="en-GB" sz="1600" dirty="0" smtClean="0"/>
              <a:t>ain_new.py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course\DS18B20TemperatureSensor</a:t>
            </a:r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410924" y="1714778"/>
            <a:ext cx="3369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 smtClean="0">
                <a:solidFill>
                  <a:srgbClr val="FF0000"/>
                </a:solidFill>
              </a:rPr>
              <a:t>Indentation</a:t>
            </a:r>
            <a:r>
              <a:rPr lang="nl-BE" sz="2400" dirty="0" smtClean="0">
                <a:solidFill>
                  <a:srgbClr val="FF0000"/>
                </a:solidFill>
              </a:rPr>
              <a:t> </a:t>
            </a:r>
            <a:r>
              <a:rPr lang="nl-BE" sz="2400" dirty="0" err="1" smtClean="0">
                <a:solidFill>
                  <a:srgbClr val="FF0000"/>
                </a:solidFill>
              </a:rPr>
              <a:t>determines</a:t>
            </a:r>
            <a:r>
              <a:rPr lang="nl-BE" sz="2400" dirty="0" smtClean="0">
                <a:solidFill>
                  <a:srgbClr val="FF0000"/>
                </a:solidFill>
              </a:rPr>
              <a:t> </a:t>
            </a:r>
            <a:r>
              <a:rPr lang="nl-BE" sz="2400" dirty="0" err="1" smtClean="0">
                <a:solidFill>
                  <a:srgbClr val="FF0000"/>
                </a:solidFill>
              </a:rPr>
              <a:t>the</a:t>
            </a:r>
            <a:r>
              <a:rPr lang="nl-BE" sz="2400" dirty="0" smtClean="0">
                <a:solidFill>
                  <a:srgbClr val="FF0000"/>
                </a:solidFill>
              </a:rPr>
              <a:t> </a:t>
            </a:r>
            <a:r>
              <a:rPr lang="nl-BE" sz="2400" dirty="0" err="1" smtClean="0">
                <a:solidFill>
                  <a:srgbClr val="FF0000"/>
                </a:solidFill>
              </a:rPr>
              <a:t>grouping</a:t>
            </a:r>
            <a:r>
              <a:rPr lang="nl-BE" sz="2400" dirty="0" smtClean="0">
                <a:solidFill>
                  <a:srgbClr val="FF0000"/>
                </a:solidFill>
              </a:rPr>
              <a:t> of statements in python</a:t>
            </a:r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36511" y="1835021"/>
            <a:ext cx="7459173" cy="4761722"/>
            <a:chOff x="536511" y="1835021"/>
            <a:chExt cx="7459173" cy="4761722"/>
          </a:xfrm>
        </p:grpSpPr>
        <p:sp>
          <p:nvSpPr>
            <p:cNvPr id="8" name="Rectangle 7"/>
            <p:cNvSpPr/>
            <p:nvPr/>
          </p:nvSpPr>
          <p:spPr>
            <a:xfrm>
              <a:off x="1156997" y="2836507"/>
              <a:ext cx="4404049" cy="335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33536" y="2009192"/>
              <a:ext cx="4774162" cy="11912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050" y="1835021"/>
              <a:ext cx="5050970" cy="1402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050" y="4782842"/>
              <a:ext cx="5368211" cy="5169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6511" y="5709683"/>
              <a:ext cx="7459173" cy="887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0838" y="5912820"/>
              <a:ext cx="7027505" cy="646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/>
                <a:t>v</a:t>
              </a:r>
              <a:endParaRPr lang="en-GB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113454" y="6232902"/>
            <a:ext cx="6836228" cy="208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6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95495">
            <a:off x="3585208" y="4195356"/>
            <a:ext cx="1998651" cy="16532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039" y="1572644"/>
            <a:ext cx="793296" cy="1070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1484784"/>
            <a:ext cx="1431288" cy="1246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266706"/>
            <a:ext cx="1083584" cy="154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9281" b="16989"/>
          <a:stretch/>
        </p:blipFill>
        <p:spPr>
          <a:xfrm>
            <a:off x="2639616" y="4031776"/>
            <a:ext cx="1296144" cy="20162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935760" y="1888103"/>
            <a:ext cx="4536504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" idx="2"/>
            <a:endCxn id="6" idx="0"/>
          </p:cNvCxnSpPr>
          <p:nvPr/>
        </p:nvCxnSpPr>
        <p:spPr>
          <a:xfrm flipH="1">
            <a:off x="2065793" y="2643271"/>
            <a:ext cx="1221895" cy="162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2"/>
            <a:endCxn id="7" idx="0"/>
          </p:cNvCxnSpPr>
          <p:nvPr/>
        </p:nvCxnSpPr>
        <p:spPr>
          <a:xfrm>
            <a:off x="3287688" y="2643270"/>
            <a:ext cx="1" cy="1388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>
            <a:off x="3287688" y="2643270"/>
            <a:ext cx="1728193" cy="1433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39516" y="119834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µcontroller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antenna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160000" y="5039887"/>
            <a:ext cx="108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Sensors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376" y="184666"/>
          <a:ext cx="7358308" cy="681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Document" r:id="rId3" imgW="8124840" imgH="7522560" progId="Word.OpenDocumentText.12">
                  <p:embed/>
                </p:oleObj>
              </mc:Choice>
              <mc:Fallback>
                <p:oleObj name="Document" r:id="rId3" imgW="8124840" imgH="7522560" progId="Word.OpenDocumentTex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76" y="184666"/>
                        <a:ext cx="7358308" cy="681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33376" y="0"/>
            <a:ext cx="545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9143" y="377844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</a:t>
            </a:r>
            <a:r>
              <a:rPr lang="en-GB" sz="1600" dirty="0" smtClean="0"/>
              <a:t>ain_new.py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course\DS18B20TemperatureSensor</a:t>
            </a:r>
            <a:endParaRPr lang="en-GB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66531" y="1782147"/>
            <a:ext cx="8625286" cy="5075853"/>
            <a:chOff x="466531" y="1782147"/>
            <a:chExt cx="8625286" cy="5075853"/>
          </a:xfrm>
        </p:grpSpPr>
        <p:sp>
          <p:nvSpPr>
            <p:cNvPr id="3" name="TextBox 2"/>
            <p:cNvSpPr txBox="1"/>
            <p:nvPr/>
          </p:nvSpPr>
          <p:spPr>
            <a:xfrm>
              <a:off x="5722084" y="2206222"/>
              <a:ext cx="336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FF0000"/>
                  </a:solidFill>
                </a:rPr>
                <a:t>Function definition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37376" y="1856792"/>
              <a:ext cx="4865957" cy="1296955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66531" y="1782147"/>
              <a:ext cx="513184" cy="2705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3016898" y="1785257"/>
              <a:ext cx="314130" cy="2705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0829" y="3435379"/>
              <a:ext cx="1580199" cy="221057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81449" y="6396335"/>
              <a:ext cx="3429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FF0000"/>
                  </a:solidFill>
                </a:rPr>
                <a:t>Another function call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0251" y="3503329"/>
              <a:ext cx="3429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FF0000"/>
                  </a:solidFill>
                </a:rPr>
                <a:t>Function call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3545633" y="3545907"/>
              <a:ext cx="1071465" cy="18825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587690" y="6538912"/>
              <a:ext cx="1387151" cy="8825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75088" y="842455"/>
            <a:ext cx="10004480" cy="5784712"/>
            <a:chOff x="1975088" y="842455"/>
            <a:chExt cx="10004480" cy="5784712"/>
          </a:xfrm>
        </p:grpSpPr>
        <p:sp>
          <p:nvSpPr>
            <p:cNvPr id="18" name="Rectangle 17"/>
            <p:cNvSpPr/>
            <p:nvPr/>
          </p:nvSpPr>
          <p:spPr>
            <a:xfrm>
              <a:off x="2127380" y="1782147"/>
              <a:ext cx="1007706" cy="223935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6898" y="3454273"/>
              <a:ext cx="314130" cy="223935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75088" y="6396335"/>
              <a:ext cx="505993" cy="230832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45808" y="4470604"/>
              <a:ext cx="5033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FFC000"/>
                  </a:solidFill>
                </a:rPr>
                <a:t>Function arguments passed from main programme to function</a:t>
              </a:r>
              <a:endParaRPr lang="en-GB" sz="2400" dirty="0">
                <a:solidFill>
                  <a:srgbClr val="FFC000"/>
                </a:solidFill>
              </a:endParaRPr>
            </a:p>
          </p:txBody>
        </p:sp>
        <p:cxnSp>
          <p:nvCxnSpPr>
            <p:cNvPr id="22" name="Straight Arrow Connector 21"/>
            <p:cNvCxnSpPr>
              <a:endCxn id="18" idx="0"/>
            </p:cNvCxnSpPr>
            <p:nvPr/>
          </p:nvCxnSpPr>
          <p:spPr>
            <a:xfrm flipH="1">
              <a:off x="2631233" y="1102595"/>
              <a:ext cx="3433665" cy="679552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1" idx="1"/>
            </p:cNvCxnSpPr>
            <p:nvPr/>
          </p:nvCxnSpPr>
          <p:spPr>
            <a:xfrm flipH="1" flipV="1">
              <a:off x="3359566" y="3759033"/>
              <a:ext cx="3586242" cy="1127070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481082" y="5099228"/>
              <a:ext cx="4482666" cy="130738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93720" y="842455"/>
              <a:ext cx="5033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FFC000"/>
                  </a:solidFill>
                </a:rPr>
                <a:t>Function arguments</a:t>
              </a:r>
              <a:endParaRPr lang="en-GB" sz="2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8293" y="2915107"/>
            <a:ext cx="10913707" cy="1341493"/>
            <a:chOff x="1278293" y="2915107"/>
            <a:chExt cx="10913707" cy="1341493"/>
          </a:xfrm>
        </p:grpSpPr>
        <p:sp>
          <p:nvSpPr>
            <p:cNvPr id="31" name="Oval 30"/>
            <p:cNvSpPr/>
            <p:nvPr/>
          </p:nvSpPr>
          <p:spPr>
            <a:xfrm>
              <a:off x="1278293" y="2915107"/>
              <a:ext cx="718458" cy="341277"/>
            </a:xfrm>
            <a:prstGeom prst="ellipse">
              <a:avLst/>
            </a:prstGeom>
            <a:noFill/>
            <a:ln w="22225">
              <a:solidFill>
                <a:srgbClr val="0BF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8240" y="3056271"/>
              <a:ext cx="5033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0BF553"/>
                  </a:solidFill>
                </a:rPr>
                <a:t>Return to the programme that called the function, and pass result (</a:t>
              </a:r>
              <a:r>
                <a:rPr lang="en-GB" sz="2400" dirty="0" err="1" smtClean="0">
                  <a:solidFill>
                    <a:srgbClr val="0BF553"/>
                  </a:solidFill>
                </a:rPr>
                <a:t>TempCelsius</a:t>
              </a:r>
              <a:r>
                <a:rPr lang="en-GB" sz="2400" dirty="0" smtClean="0">
                  <a:solidFill>
                    <a:srgbClr val="0BF553"/>
                  </a:solidFill>
                </a:rPr>
                <a:t>)</a:t>
              </a:r>
              <a:endParaRPr lang="en-GB" sz="2400" dirty="0">
                <a:solidFill>
                  <a:srgbClr val="0BF553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2161592" y="3222446"/>
              <a:ext cx="4911012" cy="433989"/>
            </a:xfrm>
            <a:prstGeom prst="straightConnector1">
              <a:avLst/>
            </a:prstGeom>
            <a:ln w="15875">
              <a:solidFill>
                <a:srgbClr val="0BF55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65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37376" y="184666"/>
          <a:ext cx="7358308" cy="681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Document" r:id="rId3" imgW="8124840" imgH="7522560" progId="Word.OpenDocumentText.12">
                  <p:embed/>
                </p:oleObj>
              </mc:Choice>
              <mc:Fallback>
                <p:oleObj name="Document" r:id="rId3" imgW="8124840" imgH="7522560" progId="Word.OpenDocumentTex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76" y="184666"/>
                        <a:ext cx="7358308" cy="681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33376" y="0"/>
            <a:ext cx="545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3748" y="369332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course\DS18B20TemperatureSensor</a:t>
            </a:r>
            <a:endParaRPr lang="en-GB" sz="1600" dirty="0"/>
          </a:p>
        </p:txBody>
      </p:sp>
      <p:sp>
        <p:nvSpPr>
          <p:cNvPr id="15" name="Rectangle 14"/>
          <p:cNvSpPr/>
          <p:nvPr/>
        </p:nvSpPr>
        <p:spPr>
          <a:xfrm>
            <a:off x="525409" y="3946849"/>
            <a:ext cx="5371538" cy="690465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8752360">
            <a:off x="5865115" y="3400938"/>
            <a:ext cx="811763" cy="38255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5947080" y="3646500"/>
            <a:ext cx="6367800" cy="1429884"/>
            <a:chOff x="5947080" y="3646500"/>
            <a:chExt cx="6367800" cy="1429884"/>
          </a:xfrm>
        </p:grpSpPr>
        <p:sp>
          <p:nvSpPr>
            <p:cNvPr id="17" name="Rectangle 16"/>
            <p:cNvSpPr/>
            <p:nvPr/>
          </p:nvSpPr>
          <p:spPr>
            <a:xfrm>
              <a:off x="6610496" y="4028729"/>
              <a:ext cx="5704384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ROM address of DS18XB20 =  b'28aab10d1b13021c'</a:t>
              </a:r>
            </a:p>
            <a:p>
              <a:r>
                <a:rPr lang="en-GB" sz="2000" dirty="0">
                  <a:solidFill>
                    <a:schemeClr val="bg1"/>
                  </a:solidFill>
                </a:rPr>
                <a:t>ROM address of DS18XB20 =  b'28aac4b81a130218</a:t>
              </a:r>
              <a:r>
                <a:rPr lang="en-GB" sz="2000" dirty="0" smtClean="0">
                  <a:solidFill>
                    <a:schemeClr val="bg1"/>
                  </a:solidFill>
                </a:rPr>
                <a:t>'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9880769">
              <a:off x="5947080" y="4693829"/>
              <a:ext cx="679165" cy="38255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78143" y="4103375"/>
              <a:ext cx="1830355" cy="282014"/>
            </a:xfrm>
            <a:prstGeom prst="rect">
              <a:avLst/>
            </a:prstGeom>
            <a:noFill/>
            <a:ln w="22225">
              <a:solidFill>
                <a:srgbClr val="0BF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07651" y="3646500"/>
              <a:ext cx="379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smtClean="0">
                  <a:solidFill>
                    <a:srgbClr val="0BF553"/>
                  </a:solidFill>
                </a:rPr>
                <a:t>8-bit </a:t>
              </a:r>
              <a:r>
                <a:rPr lang="nl-BE" dirty="0" err="1" smtClean="0">
                  <a:solidFill>
                    <a:srgbClr val="0BF553"/>
                  </a:solidFill>
                </a:rPr>
                <a:t>address</a:t>
              </a:r>
              <a:r>
                <a:rPr lang="nl-BE" dirty="0" smtClean="0">
                  <a:solidFill>
                    <a:srgbClr val="0BF553"/>
                  </a:solidFill>
                </a:rPr>
                <a:t> in </a:t>
              </a:r>
              <a:r>
                <a:rPr lang="nl-BE" dirty="0" err="1" smtClean="0">
                  <a:solidFill>
                    <a:srgbClr val="0BF553"/>
                  </a:solidFill>
                </a:rPr>
                <a:t>hexadecimal</a:t>
              </a:r>
              <a:r>
                <a:rPr lang="nl-BE" dirty="0" smtClean="0">
                  <a:solidFill>
                    <a:srgbClr val="0BF553"/>
                  </a:solidFill>
                </a:rPr>
                <a:t> </a:t>
              </a:r>
              <a:r>
                <a:rPr lang="nl-BE" dirty="0" err="1" smtClean="0">
                  <a:solidFill>
                    <a:srgbClr val="0BF553"/>
                  </a:solidFill>
                </a:rPr>
                <a:t>notation</a:t>
              </a:r>
              <a:endParaRPr lang="en-GB" dirty="0">
                <a:solidFill>
                  <a:srgbClr val="0BF55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Reading the DS18B20 sensor with the on-wire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994" y="1577036"/>
            <a:ext cx="10929617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5: </a:t>
            </a:r>
            <a:r>
              <a:rPr lang="en-GB" dirty="0"/>
              <a:t>For this task you need two DS18X20 </a:t>
            </a:r>
            <a:r>
              <a:rPr lang="en-GB" dirty="0" smtClean="0"/>
              <a:t>sensors: work with neighbour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Connect </a:t>
            </a:r>
            <a:r>
              <a:rPr lang="en-GB" dirty="0"/>
              <a:t>the two sensors to exactly the same pins on the lopy4: red to +3.3V, black to GND, and yellow to P10. 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Use </a:t>
            </a:r>
            <a:r>
              <a:rPr lang="en-GB" dirty="0"/>
              <a:t>the white breadboard and jumper cables to do this. 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Next </a:t>
            </a:r>
            <a:r>
              <a:rPr lang="en-GB" dirty="0"/>
              <a:t>run main.py and observe the temperature reading. 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Are </a:t>
            </a:r>
            <a:r>
              <a:rPr lang="en-GB" dirty="0"/>
              <a:t>the two sensors giving the same temperature?  Check if the readings react to warming them with your hands (one by one).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Use of the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analog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-digital converter (ADC) on the LoPy4 to measure voltage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8131" y="1415562"/>
            <a:ext cx="3675184" cy="13089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nl-BE" dirty="0" smtClean="0">
              <a:solidFill>
                <a:srgbClr val="0070C0"/>
              </a:solidFill>
            </a:endParaRPr>
          </a:p>
          <a:p>
            <a:pPr algn="ctr"/>
            <a:r>
              <a:rPr lang="nl-BE" dirty="0" smtClean="0">
                <a:solidFill>
                  <a:srgbClr val="0070C0"/>
                </a:solidFill>
              </a:rPr>
              <a:t>ADC</a:t>
            </a:r>
          </a:p>
          <a:p>
            <a:pPr algn="ctr"/>
            <a:r>
              <a:rPr lang="nl-BE" dirty="0" smtClean="0">
                <a:solidFill>
                  <a:srgbClr val="0070C0"/>
                </a:solidFill>
              </a:rPr>
              <a:t>(=</a:t>
            </a:r>
            <a:r>
              <a:rPr lang="nl-BE" dirty="0" err="1" smtClean="0">
                <a:solidFill>
                  <a:srgbClr val="0070C0"/>
                </a:solidFill>
              </a:rPr>
              <a:t>Analog</a:t>
            </a:r>
            <a:r>
              <a:rPr lang="nl-BE" dirty="0" smtClean="0">
                <a:solidFill>
                  <a:srgbClr val="0070C0"/>
                </a:solidFill>
              </a:rPr>
              <a:t> Digital Converter)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564" y="1746884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>
                <a:solidFill>
                  <a:srgbClr val="FF0000"/>
                </a:solidFill>
              </a:rPr>
              <a:t>Analog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signal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5139" y="188403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>
                <a:solidFill>
                  <a:srgbClr val="FF0000"/>
                </a:solidFill>
              </a:rPr>
              <a:t>Number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18050" y="2068700"/>
            <a:ext cx="1315437" cy="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99740" y="2068700"/>
            <a:ext cx="1315437" cy="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0369" y="1699368"/>
            <a:ext cx="11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12-bit               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002604" y="1896680"/>
            <a:ext cx="8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12-bit              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481762" y="3107541"/>
            <a:ext cx="6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&gt;&gt;&gt; A 12-bit  ADC has a </a:t>
            </a:r>
            <a:r>
              <a:rPr lang="nl-BE" dirty="0" err="1" smtClean="0"/>
              <a:t>higher</a:t>
            </a:r>
            <a:r>
              <a:rPr lang="nl-BE" dirty="0" smtClean="0"/>
              <a:t> </a:t>
            </a:r>
            <a:r>
              <a:rPr lang="nl-BE" dirty="0" err="1" smtClean="0"/>
              <a:t>precision</a:t>
            </a:r>
            <a:r>
              <a:rPr lang="nl-BE" dirty="0" smtClean="0"/>
              <a:t> </a:t>
            </a:r>
            <a:r>
              <a:rPr lang="nl-BE" dirty="0" err="1" smtClean="0"/>
              <a:t>than</a:t>
            </a:r>
            <a:r>
              <a:rPr lang="nl-BE" dirty="0" smtClean="0"/>
              <a:t> a 10-bit ADC             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455139" y="4369487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>
                <a:solidFill>
                  <a:srgbClr val="FF0000"/>
                </a:solidFill>
              </a:rPr>
              <a:t>Voltage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314227" y="2299301"/>
            <a:ext cx="14878" cy="1985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63811" y="2336364"/>
            <a:ext cx="392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(Integer </a:t>
            </a:r>
            <a:r>
              <a:rPr lang="nl-BE" dirty="0" err="1" smtClean="0"/>
              <a:t>between</a:t>
            </a:r>
            <a:r>
              <a:rPr lang="nl-BE" dirty="0" smtClean="0"/>
              <a:t> 0 </a:t>
            </a:r>
            <a:r>
              <a:rPr lang="nl-BE" dirty="0" err="1" smtClean="0"/>
              <a:t>and</a:t>
            </a:r>
            <a:r>
              <a:rPr lang="nl-BE" dirty="0" smtClean="0"/>
              <a:t> (2</a:t>
            </a:r>
            <a:r>
              <a:rPr lang="nl-BE" baseline="30000" dirty="0" smtClean="0"/>
              <a:t>12</a:t>
            </a:r>
            <a:r>
              <a:rPr lang="nl-BE" dirty="0" smtClean="0"/>
              <a:t>-1)=4095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336882" y="3107538"/>
            <a:ext cx="12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Rescaling</a:t>
            </a:r>
            <a:r>
              <a:rPr lang="nl-BE" dirty="0" smtClean="0"/>
              <a:t> in Python code       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8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24</a:t>
            </a:fld>
            <a:endParaRPr lang="en-GB"/>
          </a:p>
        </p:txBody>
      </p:sp>
      <p:pic>
        <p:nvPicPr>
          <p:cNvPr id="3074" name="Picture 2" descr="Afbeeldingsresultaat voor breadboard conn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25" y="1431164"/>
            <a:ext cx="693420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Breadboard wiring:</a:t>
            </a:r>
          </a:p>
        </p:txBody>
      </p:sp>
    </p:spTree>
    <p:extLst>
      <p:ext uri="{BB962C8B-B14F-4D97-AF65-F5344CB8AC3E}">
        <p14:creationId xmlns:p14="http://schemas.microsoft.com/office/powerpoint/2010/main" val="5826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Use of the </a:t>
            </a:r>
            <a:r>
              <a:rPr lang="en-GB" dirty="0" err="1"/>
              <a:t>analog</a:t>
            </a:r>
            <a:r>
              <a:rPr lang="en-GB" dirty="0"/>
              <a:t>-digital converter (ADC) on the LoPy4 to measure voltage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88" y="1096017"/>
            <a:ext cx="3228392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983692"/>
            <a:ext cx="4538445" cy="5805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6905" y="2385236"/>
            <a:ext cx="96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R2</a:t>
            </a:r>
          </a:p>
          <a:p>
            <a:r>
              <a:rPr lang="nl-BE" dirty="0" smtClean="0"/>
              <a:t>?? k</a:t>
            </a:r>
            <a:r>
              <a:rPr lang="nl-BE" dirty="0" smtClean="0">
                <a:sym typeface="Symbol" panose="05050102010706020507" pitchFamily="18" charset="2"/>
              </a:rPr>
              <a:t>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4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26</a:t>
            </a:fld>
            <a:endParaRPr lang="en-GB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2147" y="1427582"/>
            <a:ext cx="142923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674268"/>
              </p:ext>
            </p:extLst>
          </p:nvPr>
        </p:nvGraphicFramePr>
        <p:xfrm>
          <a:off x="438540" y="1073021"/>
          <a:ext cx="6145748" cy="47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5" name="Document" r:id="rId3" imgW="5762038" imgH="4388668" progId="Word.OpenDocumentText.12">
                  <p:embed/>
                </p:oleObj>
              </mc:Choice>
              <mc:Fallback>
                <p:oleObj name="Document" r:id="rId3" imgW="5762038" imgH="4388668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540" y="1073021"/>
                        <a:ext cx="6145748" cy="4703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58022"/>
              </p:ext>
            </p:extLst>
          </p:nvPr>
        </p:nvGraphicFramePr>
        <p:xfrm>
          <a:off x="6789739" y="3822700"/>
          <a:ext cx="5312066" cy="4033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6" name="Document" r:id="rId5" imgW="5760720" imgH="4389480" progId="Word.OpenDocumentText.12">
                  <p:embed/>
                </p:oleObj>
              </mc:Choice>
              <mc:Fallback>
                <p:oleObj name="Document" r:id="rId5" imgW="5760720" imgH="438948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739" y="3822700"/>
                        <a:ext cx="5312066" cy="403367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29466" y="3582955"/>
            <a:ext cx="4877016" cy="243178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466" y="4000960"/>
            <a:ext cx="6164640" cy="421750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578" y="4991879"/>
            <a:ext cx="5551287" cy="195942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758" y="3950225"/>
            <a:ext cx="1115008" cy="214605"/>
          </a:xfrm>
          <a:prstGeom prst="ellipse">
            <a:avLst/>
          </a:prstGeom>
          <a:noFill/>
          <a:ln w="25400">
            <a:solidFill>
              <a:srgbClr val="0BF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652966" y="4951395"/>
            <a:ext cx="1115008" cy="214605"/>
          </a:xfrm>
          <a:prstGeom prst="ellipse">
            <a:avLst/>
          </a:prstGeom>
          <a:noFill/>
          <a:ln w="25400">
            <a:solidFill>
              <a:srgbClr val="0BF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767974" y="4211835"/>
            <a:ext cx="4022244" cy="739560"/>
          </a:xfrm>
          <a:prstGeom prst="straightConnector1">
            <a:avLst/>
          </a:prstGeom>
          <a:ln w="19050">
            <a:solidFill>
              <a:srgbClr val="0BF55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540" y="503852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</a:t>
            </a:r>
            <a:r>
              <a:rPr lang="en-GB" sz="1600" dirty="0" err="1" smtClean="0"/>
              <a:t>ReadVoltage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38540" y="87515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Use of the </a:t>
            </a:r>
            <a:r>
              <a:rPr lang="en-GB" dirty="0" err="1"/>
              <a:t>analog</a:t>
            </a:r>
            <a:r>
              <a:rPr lang="en-GB" dirty="0"/>
              <a:t>-digital converter (ADC) on the LoPy4 to measure voltage </a:t>
            </a:r>
          </a:p>
        </p:txBody>
      </p:sp>
    </p:spTree>
    <p:extLst>
      <p:ext uri="{BB962C8B-B14F-4D97-AF65-F5344CB8AC3E}">
        <p14:creationId xmlns:p14="http://schemas.microsoft.com/office/powerpoint/2010/main" val="21133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86994" y="1577036"/>
            <a:ext cx="10929617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6: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Create a voltage divider with the resistor of 6.8k</a:t>
            </a:r>
            <a:r>
              <a:rPr lang="en-GB" dirty="0" smtClean="0">
                <a:sym typeface="Symbol" panose="05050102010706020507" pitchFamily="18" charset="2"/>
              </a:rPr>
              <a:t> and the resistor of unknown value put in series on the breadboard.  </a:t>
            </a:r>
            <a:r>
              <a:rPr lang="en-GB" dirty="0" smtClean="0"/>
              <a:t>Wire everything with jumper cables to the expansion board with the lopy4 (see 2 slides 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Next </a:t>
            </a:r>
            <a:r>
              <a:rPr lang="en-GB" dirty="0"/>
              <a:t>run main.py </a:t>
            </a:r>
            <a:r>
              <a:rPr lang="en-GB" dirty="0" smtClean="0"/>
              <a:t>(</a:t>
            </a:r>
            <a:r>
              <a:rPr lang="en-GB" dirty="0"/>
              <a:t>in folder \</a:t>
            </a:r>
            <a:r>
              <a:rPr lang="en-GB" dirty="0" err="1"/>
              <a:t>IoT</a:t>
            </a:r>
            <a:r>
              <a:rPr lang="en-GB" dirty="0"/>
              <a:t> course\</a:t>
            </a:r>
            <a:r>
              <a:rPr lang="en-GB" dirty="0" err="1"/>
              <a:t>ReadVoltage</a:t>
            </a:r>
            <a:r>
              <a:rPr lang="en-GB" dirty="0" smtClean="0"/>
              <a:t>) and </a:t>
            </a:r>
            <a:r>
              <a:rPr lang="en-GB" dirty="0"/>
              <a:t>observe the </a:t>
            </a:r>
            <a:r>
              <a:rPr lang="en-GB" dirty="0" smtClean="0"/>
              <a:t>voltage reading, and compare it with a voltage measurement with a </a:t>
            </a:r>
            <a:r>
              <a:rPr lang="en-GB" dirty="0" err="1" smtClean="0"/>
              <a:t>multimeter</a:t>
            </a:r>
            <a:r>
              <a:rPr lang="en-GB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Check what happens if you set </a:t>
            </a:r>
            <a:r>
              <a:rPr lang="en-GB" dirty="0" err="1" smtClean="0"/>
              <a:t>nSamples</a:t>
            </a:r>
            <a:r>
              <a:rPr lang="en-GB" dirty="0" smtClean="0"/>
              <a:t> to 10 instead of 10000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607" y="764522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Use of the </a:t>
            </a:r>
            <a:r>
              <a:rPr lang="en-GB" dirty="0" err="1"/>
              <a:t>analog</a:t>
            </a:r>
            <a:r>
              <a:rPr lang="en-GB" dirty="0"/>
              <a:t>-digital converter (ADC) on the LoPy4 to measure voltage </a:t>
            </a:r>
          </a:p>
        </p:txBody>
      </p:sp>
    </p:spTree>
    <p:extLst>
      <p:ext uri="{BB962C8B-B14F-4D97-AF65-F5344CB8AC3E}">
        <p14:creationId xmlns:p14="http://schemas.microsoft.com/office/powerpoint/2010/main" val="9903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85" y="892818"/>
            <a:ext cx="3847481" cy="56816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56996" y="475861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Use of the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analog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-digital converter (ADC) on the LoPy4 to measure 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4964" y="2194730"/>
            <a:ext cx="96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R2</a:t>
            </a:r>
          </a:p>
          <a:p>
            <a:r>
              <a:rPr lang="nl-BE" dirty="0" smtClean="0"/>
              <a:t>?? k</a:t>
            </a:r>
            <a:r>
              <a:rPr lang="nl-BE" dirty="0" smtClean="0">
                <a:sym typeface="Symbol" panose="05050102010706020507" pitchFamily="18" charset="2"/>
              </a:rPr>
              <a:t>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31" y="845193"/>
            <a:ext cx="4122005" cy="5557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31460" y="2014342"/>
                <a:ext cx="1644151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60" y="2014342"/>
                <a:ext cx="1644151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982200" y="3427390"/>
                <a:ext cx="1622012" cy="393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 smtClean="0"/>
                  <a:t>R2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427390"/>
                <a:ext cx="1622012" cy="393441"/>
              </a:xfrm>
              <a:prstGeom prst="rect">
                <a:avLst/>
              </a:prstGeom>
              <a:blipFill>
                <a:blip r:embed="rId5"/>
                <a:stretch>
                  <a:fillRect l="-9023" t="-4615" b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/>
          <p:cNvSpPr/>
          <p:nvPr/>
        </p:nvSpPr>
        <p:spPr>
          <a:xfrm>
            <a:off x="10553535" y="2784943"/>
            <a:ext cx="239671" cy="523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6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29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86994" y="1577036"/>
            <a:ext cx="1092961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</a:t>
            </a:r>
            <a:r>
              <a:rPr lang="en-GB" dirty="0"/>
              <a:t>7</a:t>
            </a:r>
            <a:r>
              <a:rPr lang="en-GB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Now also add the green jumper cable (to P13) as shown in the previous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Modify the script </a:t>
            </a:r>
            <a:r>
              <a:rPr lang="en-GB" dirty="0"/>
              <a:t>main.py (in folder \</a:t>
            </a:r>
            <a:r>
              <a:rPr lang="en-GB" dirty="0" err="1"/>
              <a:t>IoT</a:t>
            </a:r>
            <a:r>
              <a:rPr lang="en-GB" dirty="0"/>
              <a:t> course\</a:t>
            </a:r>
            <a:r>
              <a:rPr lang="en-GB" dirty="0" err="1"/>
              <a:t>ReadVoltage</a:t>
            </a:r>
            <a:r>
              <a:rPr lang="en-GB" dirty="0"/>
              <a:t>) </a:t>
            </a:r>
            <a:r>
              <a:rPr lang="en-GB" dirty="0" smtClean="0"/>
              <a:t>to measure the two voltages (V1 and V2), and to calculate and print the value of the unknown resistance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607" y="9154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Use of the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analog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-digital converter (ADC) on the LoPy4 to measure resistance</a:t>
            </a:r>
          </a:p>
        </p:txBody>
      </p:sp>
    </p:spTree>
    <p:extLst>
      <p:ext uri="{BB962C8B-B14F-4D97-AF65-F5344CB8AC3E}">
        <p14:creationId xmlns:p14="http://schemas.microsoft.com/office/powerpoint/2010/main" val="7967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7" y="1988841"/>
            <a:ext cx="3871739" cy="2762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93" y="1766741"/>
            <a:ext cx="4284689" cy="33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520" y="5516079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Bogena</a:t>
            </a:r>
            <a:r>
              <a:rPr lang="nl-NL" sz="1200" dirty="0"/>
              <a:t>, H.R., </a:t>
            </a:r>
            <a:r>
              <a:rPr lang="nl-NL" sz="1200" dirty="0" err="1"/>
              <a:t>Herbst</a:t>
            </a:r>
            <a:r>
              <a:rPr lang="nl-NL" sz="1200" dirty="0"/>
              <a:t>, M., Huisman, J.A., </a:t>
            </a:r>
            <a:r>
              <a:rPr lang="nl-NL" sz="1200" dirty="0" err="1"/>
              <a:t>Rosenbaum</a:t>
            </a:r>
            <a:r>
              <a:rPr lang="nl-NL" sz="1200" dirty="0"/>
              <a:t>, U., </a:t>
            </a:r>
            <a:r>
              <a:rPr lang="nl-NL" sz="1200" dirty="0" err="1"/>
              <a:t>Weuthen</a:t>
            </a:r>
            <a:r>
              <a:rPr lang="nl-NL" sz="1200" dirty="0"/>
              <a:t>, A., </a:t>
            </a:r>
            <a:r>
              <a:rPr lang="nl-NL" sz="1200" dirty="0" err="1"/>
              <a:t>Vereecken</a:t>
            </a:r>
            <a:r>
              <a:rPr lang="nl-NL" sz="1200" dirty="0"/>
              <a:t>, H., 2010. </a:t>
            </a:r>
            <a:r>
              <a:rPr lang="nl-NL" sz="1200" dirty="0" err="1"/>
              <a:t>Potential</a:t>
            </a:r>
            <a:r>
              <a:rPr lang="nl-NL" sz="1200" dirty="0"/>
              <a:t> of Wireless Sensor Networks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Measuring</a:t>
            </a:r>
            <a:r>
              <a:rPr lang="nl-NL" sz="1200" dirty="0"/>
              <a:t> </a:t>
            </a:r>
            <a:r>
              <a:rPr lang="nl-NL" sz="1200" dirty="0" err="1"/>
              <a:t>Soil</a:t>
            </a:r>
            <a:r>
              <a:rPr lang="nl-NL" sz="1200" dirty="0"/>
              <a:t> Water Content </a:t>
            </a:r>
            <a:r>
              <a:rPr lang="nl-NL" sz="1200" dirty="0" err="1"/>
              <a:t>Variability</a:t>
            </a:r>
            <a:r>
              <a:rPr lang="nl-NL" sz="1200" dirty="0"/>
              <a:t>. </a:t>
            </a:r>
            <a:r>
              <a:rPr lang="nl-NL" sz="1200" dirty="0" err="1"/>
              <a:t>Vadose</a:t>
            </a:r>
            <a:r>
              <a:rPr lang="nl-NL" sz="1200" dirty="0"/>
              <a:t> Zone Journal 9, 1002-1013.</a:t>
            </a:r>
            <a:endParaRPr lang="en-GB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97256" y="620921"/>
            <a:ext cx="8334000" cy="60332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/>
              <a:t>Inexpensive wireless sensor networks allow to measure at spatial scales that matter for hydrologists</a:t>
            </a:r>
          </a:p>
        </p:txBody>
      </p:sp>
    </p:spTree>
    <p:extLst>
      <p:ext uri="{BB962C8B-B14F-4D97-AF65-F5344CB8AC3E}">
        <p14:creationId xmlns:p14="http://schemas.microsoft.com/office/powerpoint/2010/main" val="13063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6010275" y="-9582"/>
            <a:ext cx="4400373" cy="4052944"/>
            <a:chOff x="6010275" y="-9582"/>
            <a:chExt cx="4400373" cy="40529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0275" y="1139472"/>
              <a:ext cx="4400373" cy="290389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734299" y="-9582"/>
              <a:ext cx="2352675" cy="4052944"/>
            </a:xfrm>
            <a:prstGeom prst="rect">
              <a:avLst/>
            </a:prstGeom>
            <a:solidFill>
              <a:schemeClr val="bg2">
                <a:lumMod val="9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00873" y="2016890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Input pin</a:t>
              </a:r>
              <a:endParaRPr lang="en-GB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706435" y="2314146"/>
              <a:ext cx="75631" cy="720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0100" y="-9581"/>
            <a:ext cx="3886200" cy="4052943"/>
            <a:chOff x="800100" y="-9581"/>
            <a:chExt cx="3886200" cy="40529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622816"/>
              <a:ext cx="3776662" cy="285000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328862" y="-9581"/>
              <a:ext cx="2357438" cy="4052943"/>
            </a:xfrm>
            <a:prstGeom prst="rect">
              <a:avLst/>
            </a:prstGeom>
            <a:solidFill>
              <a:schemeClr val="bg2">
                <a:lumMod val="9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31143" y="1952625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Input pin</a:t>
              </a:r>
              <a:endParaRPr lang="en-GB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91046" y="2253938"/>
              <a:ext cx="75631" cy="720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1453" y="146765"/>
            <a:ext cx="53526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Action when button is pressed and interrupt calls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23342" y="4150081"/>
            <a:ext cx="4100266" cy="2685931"/>
            <a:chOff x="1023342" y="4150081"/>
            <a:chExt cx="4100266" cy="268593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342" y="4150081"/>
              <a:ext cx="4100266" cy="268593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00959" y="5169879"/>
              <a:ext cx="948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pressed</a:t>
              </a:r>
              <a:endParaRPr lang="en-GB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1714" y="4909184"/>
              <a:ext cx="1061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released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47096" y="4890857"/>
              <a:ext cx="1061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released</a:t>
              </a:r>
              <a:endParaRPr lang="en-GB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60467" y="4150080"/>
            <a:ext cx="4100266" cy="2685931"/>
            <a:chOff x="6560467" y="4150080"/>
            <a:chExt cx="4100266" cy="268593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0467" y="4150080"/>
              <a:ext cx="4100266" cy="268593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426547" y="5169879"/>
              <a:ext cx="948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pressed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67302" y="4909184"/>
              <a:ext cx="1061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released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72684" y="4890857"/>
              <a:ext cx="1061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Button released</a:t>
              </a:r>
              <a:endParaRPr lang="en-GB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9337" y="940526"/>
            <a:ext cx="188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>
                <a:solidFill>
                  <a:srgbClr val="FF0000"/>
                </a:solidFill>
              </a:rPr>
              <a:t>User push button S1 on </a:t>
            </a:r>
            <a:r>
              <a:rPr lang="nl-BE" b="1" dirty="0" err="1" smtClean="0">
                <a:solidFill>
                  <a:srgbClr val="FF0000"/>
                </a:solidFill>
              </a:rPr>
              <a:t>expansion</a:t>
            </a:r>
            <a:r>
              <a:rPr lang="nl-BE" b="1" dirty="0" smtClean="0">
                <a:solidFill>
                  <a:srgbClr val="FF0000"/>
                </a:solidFill>
              </a:rPr>
              <a:t> board is like </a:t>
            </a:r>
            <a:r>
              <a:rPr lang="nl-BE" b="1" dirty="0" err="1" smtClean="0">
                <a:solidFill>
                  <a:srgbClr val="FF0000"/>
                </a:solidFill>
              </a:rPr>
              <a:t>this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88274" y="1863856"/>
            <a:ext cx="1628503" cy="171536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4" y="104774"/>
            <a:ext cx="7795411" cy="6620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08" y="2837677"/>
            <a:ext cx="277371" cy="1397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318" y="2627031"/>
            <a:ext cx="283821" cy="157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505" y="3242020"/>
            <a:ext cx="548660" cy="35860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3"/>
          </p:cNvCxnSpPr>
          <p:nvPr/>
        </p:nvCxnSpPr>
        <p:spPr>
          <a:xfrm flipH="1">
            <a:off x="2350165" y="3420595"/>
            <a:ext cx="569505" cy="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15928" y="3226751"/>
            <a:ext cx="309564" cy="35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694730" y="1815737"/>
            <a:ext cx="9557708" cy="2811187"/>
            <a:chOff x="694730" y="1815737"/>
            <a:chExt cx="9557708" cy="2811187"/>
          </a:xfrm>
        </p:grpSpPr>
        <p:sp>
          <p:nvSpPr>
            <p:cNvPr id="9" name="Rounded Rectangle 8"/>
            <p:cNvSpPr/>
            <p:nvPr/>
          </p:nvSpPr>
          <p:spPr>
            <a:xfrm>
              <a:off x="1801505" y="3692434"/>
              <a:ext cx="1415634" cy="330925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847130" y="3692434"/>
              <a:ext cx="775063" cy="25254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194965" y="1815737"/>
              <a:ext cx="2079663" cy="39624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704028" y="3043900"/>
              <a:ext cx="1335470" cy="39624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ight Arrow 12"/>
            <p:cNvSpPr/>
            <p:nvPr/>
          </p:nvSpPr>
          <p:spPr>
            <a:xfrm rot="10800000">
              <a:off x="9477375" y="1887583"/>
              <a:ext cx="775063" cy="25254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ight Arrow 13"/>
            <p:cNvSpPr/>
            <p:nvPr/>
          </p:nvSpPr>
          <p:spPr>
            <a:xfrm rot="10800000">
              <a:off x="9149614" y="3139122"/>
              <a:ext cx="775063" cy="25254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622193" y="4230684"/>
              <a:ext cx="1335470" cy="39624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694730" y="4302530"/>
              <a:ext cx="775063" cy="25254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7666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32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1453" y="146765"/>
            <a:ext cx="53526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Action when button is pressed and interrupt calls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575259"/>
              </p:ext>
            </p:extLst>
          </p:nvPr>
        </p:nvGraphicFramePr>
        <p:xfrm>
          <a:off x="679541" y="1397544"/>
          <a:ext cx="8552491" cy="592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Document" r:id="rId3" imgW="8124840" imgH="5418000" progId="Word.OpenDocumentText.12">
                  <p:embed/>
                </p:oleObj>
              </mc:Choice>
              <mc:Fallback>
                <p:oleObj name="Document" r:id="rId3" imgW="8124840" imgH="5418000" progId="Word.OpenDocumentTex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541" y="1397544"/>
                        <a:ext cx="8552491" cy="59220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1129" y="787543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</a:t>
            </a:r>
            <a:r>
              <a:rPr lang="en-GB" sz="1600" dirty="0"/>
              <a:t>course\</a:t>
            </a:r>
            <a:r>
              <a:rPr lang="en-GB" sz="1600" dirty="0" err="1"/>
              <a:t>PushButton&amp;LedExpansionBoard</a:t>
            </a:r>
            <a:r>
              <a:rPr lang="en-GB" sz="1600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5517" y="1924595"/>
            <a:ext cx="37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P9 defined as output pin (&gt;&gt;&gt; LED)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705517" y="2907759"/>
            <a:ext cx="37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P10 defined as input pin (&lt;&lt;&lt; button)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705516" y="4744324"/>
            <a:ext cx="37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Trigger interrupt on pin ‘button’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142309" y="3901440"/>
            <a:ext cx="2290354" cy="7141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1129" y="2920040"/>
            <a:ext cx="1219200" cy="357051"/>
          </a:xfrm>
          <a:prstGeom prst="ellipse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346775" y="4535480"/>
            <a:ext cx="1219200" cy="357051"/>
          </a:xfrm>
          <a:prstGeom prst="ellipse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705516" y="3728491"/>
            <a:ext cx="37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Define what action is needed when interrupt is called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57896" y="5302829"/>
            <a:ext cx="2830287" cy="1418646"/>
            <a:chOff x="1023342" y="4150081"/>
            <a:chExt cx="4100266" cy="26859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342" y="4150081"/>
              <a:ext cx="4100266" cy="26859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0959" y="5169878"/>
              <a:ext cx="948077" cy="815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 smtClean="0"/>
                <a:t>Button pressed</a:t>
              </a:r>
              <a:endParaRPr lang="en-GB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41714" y="4909183"/>
              <a:ext cx="1061185" cy="815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 smtClean="0"/>
                <a:t>Button released</a:t>
              </a:r>
              <a:endParaRPr lang="en-GB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7096" y="4890858"/>
              <a:ext cx="1061185" cy="815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 smtClean="0"/>
                <a:t>Button released</a:t>
              </a:r>
              <a:endParaRPr lang="en-GB" sz="1100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2885324" y="4526224"/>
            <a:ext cx="1219200" cy="357051"/>
          </a:xfrm>
          <a:prstGeom prst="ellipse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>
          <a:xfrm rot="16200000">
            <a:off x="5246743" y="5933349"/>
            <a:ext cx="1219200" cy="357051"/>
          </a:xfrm>
          <a:prstGeom prst="ellipse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animBg="1"/>
      <p:bldP spid="13" grpId="0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86994" y="1577036"/>
            <a:ext cx="10929617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8: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Run </a:t>
            </a:r>
            <a:r>
              <a:rPr lang="en-GB" dirty="0"/>
              <a:t>main.py in folder \</a:t>
            </a:r>
            <a:r>
              <a:rPr lang="en-GB" dirty="0" err="1"/>
              <a:t>IoT</a:t>
            </a:r>
            <a:r>
              <a:rPr lang="en-GB" dirty="0"/>
              <a:t> course\</a:t>
            </a:r>
            <a:r>
              <a:rPr lang="en-GB" dirty="0" err="1"/>
              <a:t>PushButton&amp;LedExpansionBoard</a:t>
            </a:r>
            <a:r>
              <a:rPr lang="en-GB" dirty="0"/>
              <a:t> </a:t>
            </a:r>
            <a:r>
              <a:rPr lang="en-GB" dirty="0" smtClean="0"/>
              <a:t>and observe what happens when you push user button ‘S1’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What changes are needed in the code if we want to implement the configuration with the internal pull-down resistor (right hand 3 slides back)?  No need to also implement the changes.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607" y="9154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Action when button is pressed and interrupt calls</a:t>
            </a:r>
          </a:p>
        </p:txBody>
      </p:sp>
    </p:spTree>
    <p:extLst>
      <p:ext uri="{BB962C8B-B14F-4D97-AF65-F5344CB8AC3E}">
        <p14:creationId xmlns:p14="http://schemas.microsoft.com/office/powerpoint/2010/main" val="16416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" y="73737"/>
            <a:ext cx="12008022" cy="650434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68555" y="1819469"/>
            <a:ext cx="5822302" cy="9331"/>
          </a:xfrm>
          <a:prstGeom prst="straightConnector1">
            <a:avLst/>
          </a:prstGeom>
          <a:ln w="28575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90661" y="1315616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100 µs </a:t>
            </a:r>
            <a:r>
              <a:rPr lang="nl-BE" dirty="0" err="1" smtClean="0"/>
              <a:t>debounce</a:t>
            </a:r>
            <a:r>
              <a:rPr lang="nl-BE" dirty="0" smtClean="0"/>
              <a:t>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6" y="2270909"/>
            <a:ext cx="3464379" cy="1942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3840" y="2455817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Reed switch in </a:t>
            </a:r>
            <a:r>
              <a:rPr lang="nl-BE" dirty="0" err="1" smtClean="0"/>
              <a:t>tipping</a:t>
            </a:r>
            <a:r>
              <a:rPr lang="nl-BE" dirty="0" smtClean="0"/>
              <a:t> </a:t>
            </a:r>
            <a:r>
              <a:rPr lang="nl-BE" dirty="0" err="1" smtClean="0"/>
              <a:t>bucker</a:t>
            </a:r>
            <a:r>
              <a:rPr lang="nl-BE" dirty="0" smtClean="0"/>
              <a:t> </a:t>
            </a:r>
            <a:r>
              <a:rPr lang="nl-BE" dirty="0" err="1" smtClean="0"/>
              <a:t>raingauge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59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35</a:t>
            </a:fld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67246" y="13741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981615"/>
              </p:ext>
            </p:extLst>
          </p:nvPr>
        </p:nvGraphicFramePr>
        <p:xfrm>
          <a:off x="281124" y="3400258"/>
          <a:ext cx="8793208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Document" r:id="rId3" imgW="5760720" imgH="1364400" progId="Word.OpenDocumentText.12">
                  <p:embed/>
                </p:oleObj>
              </mc:Choice>
              <mc:Fallback>
                <p:oleObj name="Document" r:id="rId3" imgW="5760720" imgH="1364400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24" y="3400258"/>
                        <a:ext cx="8793208" cy="20637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1607" y="9154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Keeping time and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</a:rPr>
              <a:t>deepsleep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558834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Lopy4 (and all microprocessors and computers) have a </a:t>
            </a:r>
            <a:r>
              <a:rPr lang="en-GB" dirty="0" smtClean="0">
                <a:solidFill>
                  <a:srgbClr val="FF0000"/>
                </a:solidFill>
              </a:rPr>
              <a:t>Real Time Clock (RTC)</a:t>
            </a:r>
            <a:r>
              <a:rPr lang="en-GB" dirty="0" smtClean="0"/>
              <a:t> that keeps time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58239" y="2496741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Real Time Clock can be accessed through the </a:t>
            </a:r>
            <a:r>
              <a:rPr lang="en-GB" dirty="0" err="1" smtClean="0"/>
              <a:t>machine.TRC</a:t>
            </a:r>
            <a:r>
              <a:rPr lang="en-GB" dirty="0" smtClean="0"/>
              <a:t>() function as follows: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0600" y="3019751"/>
            <a:ext cx="273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Lopy4 does not have backup battery for RTC. When powered up, the RTC is set to beginning of 1 January 1970 (‘Unix time’)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413760" y="3758415"/>
            <a:ext cx="5196840" cy="543619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36</a:t>
            </a:fld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67246" y="13741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39020"/>
              </p:ext>
            </p:extLst>
          </p:nvPr>
        </p:nvGraphicFramePr>
        <p:xfrm>
          <a:off x="287926" y="1244895"/>
          <a:ext cx="5249719" cy="808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Document" r:id="rId3" imgW="5760720" imgH="8867880" progId="Word.OpenDocumentText.12">
                  <p:embed/>
                </p:oleObj>
              </mc:Choice>
              <mc:Fallback>
                <p:oleObj name="Document" r:id="rId3" imgW="5760720" imgH="886788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26" y="1244895"/>
                        <a:ext cx="5249719" cy="808759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687" y="471339"/>
            <a:ext cx="590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Keeping time and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</a:rPr>
              <a:t>deepsleep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232641"/>
              </p:ext>
            </p:extLst>
          </p:nvPr>
        </p:nvGraphicFramePr>
        <p:xfrm>
          <a:off x="6043613" y="1306513"/>
          <a:ext cx="5468937" cy="842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Document" r:id="rId5" imgW="5760720" imgH="8867880" progId="Word.OpenDocumentText.12">
                  <p:embed/>
                </p:oleObj>
              </mc:Choice>
              <mc:Fallback>
                <p:oleObj name="Document" r:id="rId5" imgW="5760720" imgH="886788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1306513"/>
                        <a:ext cx="5468937" cy="84296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5216299" y="1985554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5216299" y="2852487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5202364" y="4703059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351129" y="787543"/>
            <a:ext cx="920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</a:t>
            </a:r>
            <a:r>
              <a:rPr lang="en-GB" sz="1600" dirty="0" err="1" smtClean="0"/>
              <a:t>Deepsleep</a:t>
            </a:r>
            <a:r>
              <a:rPr lang="en-GB" sz="1600" dirty="0" smtClean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808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37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86994" y="1577036"/>
            <a:ext cx="10929617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</a:t>
            </a:r>
            <a:r>
              <a:rPr lang="en-GB" dirty="0"/>
              <a:t>9</a:t>
            </a:r>
            <a:r>
              <a:rPr lang="en-GB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Run </a:t>
            </a:r>
            <a:r>
              <a:rPr lang="en-GB" dirty="0"/>
              <a:t>main.py in folder \</a:t>
            </a:r>
            <a:r>
              <a:rPr lang="en-GB" dirty="0" err="1"/>
              <a:t>IoT</a:t>
            </a:r>
            <a:r>
              <a:rPr lang="en-GB" dirty="0"/>
              <a:t> </a:t>
            </a:r>
            <a:r>
              <a:rPr lang="en-GB" dirty="0" smtClean="0"/>
              <a:t>course\</a:t>
            </a:r>
            <a:r>
              <a:rPr lang="en-GB" dirty="0" err="1" smtClean="0"/>
              <a:t>Deepsleep</a:t>
            </a:r>
            <a:r>
              <a:rPr lang="en-GB" dirty="0" smtClean="0"/>
              <a:t> and observe what happens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Observe what happens when you push user button ‘S1’ during </a:t>
            </a:r>
            <a:r>
              <a:rPr lang="en-GB" dirty="0" err="1" smtClean="0"/>
              <a:t>deepsleep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 order to properly set the time you need to interrupt the script by repeatedly pressing CTRL+C while the programme is active (blinking led).  This does not work during </a:t>
            </a:r>
            <a:r>
              <a:rPr lang="en-GB" dirty="0" err="1" smtClean="0"/>
              <a:t>deepsleep</a:t>
            </a:r>
            <a:r>
              <a:rPr lang="en-GB" dirty="0" smtClean="0"/>
              <a:t> (but you can use the reset button on the lopy4 to get it out of </a:t>
            </a:r>
            <a:r>
              <a:rPr lang="en-GB" dirty="0" err="1" smtClean="0"/>
              <a:t>deepsleep</a:t>
            </a:r>
            <a:r>
              <a:rPr lang="en-GB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Once you have stopped the script and you get the command prompt, you need to set the time with the </a:t>
            </a:r>
            <a:r>
              <a:rPr lang="en-GB" dirty="0"/>
              <a:t>command: </a:t>
            </a:r>
            <a:r>
              <a:rPr lang="en-GB" dirty="0" err="1"/>
              <a:t>rtc.init</a:t>
            </a:r>
            <a:r>
              <a:rPr lang="en-GB" dirty="0"/>
              <a:t>((2019, 3, 11, 15, 39)) </a:t>
            </a:r>
            <a:r>
              <a:rPr lang="en-GB" dirty="0" smtClean="0"/>
              <a:t>       (year, month, hours, minutes, seconds)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Now restart the programme by clicking on the ‘run’ menu button (upper right of </a:t>
            </a:r>
            <a:r>
              <a:rPr lang="en-GB" dirty="0" err="1" smtClean="0"/>
              <a:t>Pymakr</a:t>
            </a:r>
            <a:r>
              <a:rPr lang="en-GB" dirty="0" smtClean="0"/>
              <a:t> window in Atom).  Check if the time is restored after </a:t>
            </a:r>
            <a:r>
              <a:rPr lang="en-GB" dirty="0" err="1" smtClean="0"/>
              <a:t>deepsleep</a:t>
            </a:r>
            <a:r>
              <a:rPr lang="en-GB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607" y="9154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Keeping time and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deepsleep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75008"/>
            <a:ext cx="8334000" cy="60332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Sending data: How </a:t>
            </a:r>
            <a:r>
              <a:rPr lang="en-GB" sz="3200" dirty="0"/>
              <a:t>does it work?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81" y="4956766"/>
            <a:ext cx="793296" cy="1070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70" y="2509524"/>
            <a:ext cx="936104" cy="1928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822" y="2389904"/>
            <a:ext cx="2032822" cy="1270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4328" y="1604115"/>
            <a:ext cx="481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Infrastructure of </a:t>
            </a:r>
            <a:r>
              <a:rPr lang="en-GB" dirty="0" err="1">
                <a:solidFill>
                  <a:srgbClr val="00B0F0"/>
                </a:solidFill>
              </a:rPr>
              <a:t>LoRaWAN</a:t>
            </a:r>
            <a:r>
              <a:rPr lang="en-GB" dirty="0">
                <a:solidFill>
                  <a:srgbClr val="00B0F0"/>
                </a:solidFill>
              </a:rPr>
              <a:t> or </a:t>
            </a:r>
            <a:r>
              <a:rPr lang="en-GB" dirty="0" err="1">
                <a:solidFill>
                  <a:srgbClr val="00B0F0"/>
                </a:solidFill>
              </a:rPr>
              <a:t>Sigfox</a:t>
            </a:r>
            <a:r>
              <a:rPr lang="en-GB" dirty="0">
                <a:solidFill>
                  <a:srgbClr val="00B0F0"/>
                </a:solidFill>
              </a:rPr>
              <a:t> provider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4804063" y="293943"/>
            <a:ext cx="426308" cy="38857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7" y="2420901"/>
            <a:ext cx="793296" cy="1070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26" y="3568170"/>
            <a:ext cx="793296" cy="10706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218354" y="2708921"/>
            <a:ext cx="1141343" cy="247293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609006" y="3266338"/>
            <a:ext cx="828165" cy="39408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315508" y="3360731"/>
            <a:ext cx="1273687" cy="167429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59476" y="5919368"/>
            <a:ext cx="22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Your sensor devices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979291" y="2370135"/>
            <a:ext cx="2032822" cy="12705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33221" y="1604116"/>
            <a:ext cx="181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Backend server of your choice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328" y="4638796"/>
            <a:ext cx="1431288" cy="12463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14274" y="4500668"/>
            <a:ext cx="124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Antenna</a:t>
            </a:r>
          </a:p>
          <a:p>
            <a:r>
              <a:rPr lang="nl-NL" dirty="0">
                <a:solidFill>
                  <a:srgbClr val="00B0F0"/>
                </a:solidFill>
              </a:rPr>
              <a:t>(gateway)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 rot="8589425">
            <a:off x="4173562" y="1827434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 rot="18704021">
            <a:off x="6684228" y="2519046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 rot="1560314">
            <a:off x="8591661" y="3146878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392144" y="5448802"/>
            <a:ext cx="22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Your computer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9515" y="2956214"/>
            <a:ext cx="162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Data storage, processing,  </a:t>
            </a:r>
            <a:r>
              <a:rPr lang="nl-NL" sz="1200" dirty="0" err="1"/>
              <a:t>graphs</a:t>
            </a:r>
            <a:endParaRPr lang="en-GB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515367" y="3703645"/>
            <a:ext cx="1624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chemeClr val="accent6">
                    <a:lumMod val="50000"/>
                  </a:schemeClr>
                </a:solidFill>
              </a:rPr>
              <a:t>Internet </a:t>
            </a:r>
            <a:r>
              <a:rPr lang="nl-NL" sz="1200" dirty="0" err="1">
                <a:solidFill>
                  <a:schemeClr val="accent6">
                    <a:lumMod val="50000"/>
                  </a:schemeClr>
                </a:solidFill>
              </a:rPr>
              <a:t>connection</a:t>
            </a:r>
            <a:endParaRPr lang="en-GB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7115" y="2900418"/>
            <a:ext cx="162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User </a:t>
            </a:r>
            <a:r>
              <a:rPr lang="nl-NL" sz="1200" dirty="0" err="1"/>
              <a:t>specifies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where</a:t>
            </a:r>
            <a:r>
              <a:rPr lang="nl-NL" sz="1200" dirty="0"/>
              <a:t> data are </a:t>
            </a:r>
            <a:r>
              <a:rPr lang="nl-NL" sz="1200" dirty="0" err="1"/>
              <a:t>transfered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how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05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77" y="1988484"/>
            <a:ext cx="2057400" cy="1466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75008"/>
            <a:ext cx="8334000" cy="603328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Can we do it without provider? </a:t>
            </a:r>
            <a:r>
              <a:rPr lang="en-GB" sz="3200" dirty="0">
                <a:solidFill>
                  <a:srgbClr val="FF0000"/>
                </a:solidFill>
              </a:rPr>
              <a:t>Yes with </a:t>
            </a:r>
            <a:r>
              <a:rPr lang="en-GB" sz="3200" dirty="0" err="1">
                <a:solidFill>
                  <a:srgbClr val="FF0000"/>
                </a:solidFill>
              </a:rPr>
              <a:t>LoRaWAN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69" y="4272811"/>
            <a:ext cx="793296" cy="1070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58" y="1825569"/>
            <a:ext cx="936104" cy="1928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45" y="1736946"/>
            <a:ext cx="793296" cy="1070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14" y="2884215"/>
            <a:ext cx="793296" cy="10706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161342" y="2024966"/>
            <a:ext cx="1141343" cy="247293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51994" y="2582383"/>
            <a:ext cx="828165" cy="39408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258496" y="2676776"/>
            <a:ext cx="1273687" cy="167429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59476" y="5919368"/>
            <a:ext cx="22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Your sensor devices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922279" y="1686180"/>
            <a:ext cx="2032822" cy="12705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76209" y="920161"/>
            <a:ext cx="181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Backend server of your choice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316" y="3954841"/>
            <a:ext cx="1431288" cy="12463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35040" y="3816712"/>
            <a:ext cx="238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Antenna network is built by you - the people</a:t>
            </a:r>
          </a:p>
        </p:txBody>
      </p:sp>
      <p:sp>
        <p:nvSpPr>
          <p:cNvPr id="29" name="Arc 28"/>
          <p:cNvSpPr/>
          <p:nvPr/>
        </p:nvSpPr>
        <p:spPr>
          <a:xfrm rot="8589425">
            <a:off x="4116550" y="1143479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 rot="18704021">
            <a:off x="6627216" y="1835091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 rot="1560314">
            <a:off x="8534649" y="2462923"/>
            <a:ext cx="1865719" cy="1944963"/>
          </a:xfrm>
          <a:prstGeom prst="arc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335132" y="4764847"/>
            <a:ext cx="22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Your computer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12503" y="2272259"/>
            <a:ext cx="162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Data storage, processing,  </a:t>
            </a:r>
            <a:r>
              <a:rPr lang="nl-NL" sz="1200" dirty="0" err="1"/>
              <a:t>graphs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302685" y="1291318"/>
            <a:ext cx="124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Antenna</a:t>
            </a:r>
          </a:p>
          <a:p>
            <a:r>
              <a:rPr lang="nl-NL" dirty="0">
                <a:solidFill>
                  <a:srgbClr val="00B0F0"/>
                </a:solidFill>
              </a:rPr>
              <a:t>(gateway)</a:t>
            </a:r>
            <a:endParaRPr lang="en-GB" dirty="0">
              <a:solidFill>
                <a:srgbClr val="00B0F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89228" y="3754320"/>
            <a:ext cx="3144852" cy="3103680"/>
            <a:chOff x="4189228" y="3754320"/>
            <a:chExt cx="3144852" cy="3103680"/>
          </a:xfrm>
        </p:grpSpPr>
        <p:grpSp>
          <p:nvGrpSpPr>
            <p:cNvPr id="7" name="Group 6"/>
            <p:cNvGrpSpPr/>
            <p:nvPr/>
          </p:nvGrpSpPr>
          <p:grpSpPr>
            <a:xfrm>
              <a:off x="4871441" y="3779372"/>
              <a:ext cx="2462639" cy="3078628"/>
              <a:chOff x="4871441" y="3779372"/>
              <a:chExt cx="2462639" cy="30786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7"/>
              <a:srcRect l="30992" t="4935" r="34217" b="7912"/>
              <a:stretch/>
            </p:blipFill>
            <p:spPr>
              <a:xfrm>
                <a:off x="4871441" y="3779372"/>
                <a:ext cx="2184832" cy="3078628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5551737" y="4093711"/>
                <a:ext cx="17823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</a:rPr>
                  <a:t>Nano </a:t>
                </a:r>
                <a:r>
                  <a:rPr lang="nl-NL" dirty="0" smtClean="0">
                    <a:solidFill>
                      <a:schemeClr val="bg1"/>
                    </a:solidFill>
                  </a:rPr>
                  <a:t>gateway </a:t>
                </a:r>
                <a:r>
                  <a:rPr lang="nl-NL" dirty="0" err="1" smtClean="0">
                    <a:solidFill>
                      <a:schemeClr val="bg1"/>
                    </a:solidFill>
                  </a:rPr>
                  <a:t>with</a:t>
                </a:r>
                <a:r>
                  <a:rPr lang="nl-NL" dirty="0" smtClean="0">
                    <a:solidFill>
                      <a:schemeClr val="bg1"/>
                    </a:solidFill>
                  </a:rPr>
                  <a:t> lopy4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 flipV="1">
              <a:off x="4189228" y="3754320"/>
              <a:ext cx="946298" cy="1753346"/>
            </a:xfrm>
            <a:prstGeom prst="straightConnector1">
              <a:avLst/>
            </a:prstGeom>
            <a:ln w="222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2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049160" y="1404112"/>
          <a:ext cx="60960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3275559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928600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765572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10246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GSM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Wifi &amp; Bluetooth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LoRaWAN</a:t>
                      </a:r>
                      <a:r>
                        <a:rPr lang="nl-NL" dirty="0" smtClean="0"/>
                        <a:t> &amp; </a:t>
                      </a:r>
                      <a:r>
                        <a:rPr lang="nl-NL" dirty="0" err="1" smtClean="0"/>
                        <a:t>Sigfox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8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&lt;30 km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&lt;20-50 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5-10 km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46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Energy </a:t>
                      </a:r>
                      <a:r>
                        <a:rPr lang="nl-NL" dirty="0" err="1" smtClean="0"/>
                        <a:t>consumption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Low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3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Frequency</a:t>
                      </a:r>
                      <a:r>
                        <a:rPr lang="nl-NL" dirty="0" smtClean="0"/>
                        <a:t> band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Licensed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License-free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License-free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1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Data speed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Low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328530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2064000" y="175008"/>
            <a:ext cx="8334000" cy="603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/>
              <a:t>Options for wireless communication</a:t>
            </a:r>
          </a:p>
        </p:txBody>
      </p:sp>
      <p:sp>
        <p:nvSpPr>
          <p:cNvPr id="5" name="Oval 4"/>
          <p:cNvSpPr/>
          <p:nvPr/>
        </p:nvSpPr>
        <p:spPr>
          <a:xfrm>
            <a:off x="6384032" y="624152"/>
            <a:ext cx="2016224" cy="44644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769264" y="1224017"/>
            <a:ext cx="17636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Protocols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Internet of </a:t>
            </a:r>
            <a:r>
              <a:rPr lang="nl-NL" dirty="0" err="1">
                <a:solidFill>
                  <a:srgbClr val="FF0000"/>
                </a:solidFill>
              </a:rPr>
              <a:t>Things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IoT</a:t>
            </a:r>
            <a:r>
              <a:rPr lang="nl-NL" dirty="0">
                <a:solidFill>
                  <a:srgbClr val="FF0000"/>
                </a:solidFill>
              </a:rPr>
              <a:t>)</a:t>
            </a:r>
          </a:p>
          <a:p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Battery-operated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devices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autonomy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months-years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only</a:t>
            </a:r>
            <a:r>
              <a:rPr lang="nl-NL" dirty="0">
                <a:solidFill>
                  <a:srgbClr val="FF0000"/>
                </a:solidFill>
              </a:rPr>
              <a:t> few </a:t>
            </a:r>
            <a:r>
              <a:rPr lang="nl-NL" dirty="0" err="1">
                <a:solidFill>
                  <a:srgbClr val="FF0000"/>
                </a:solidFill>
              </a:rPr>
              <a:t>measurements</a:t>
            </a:r>
            <a:r>
              <a:rPr lang="nl-NL" dirty="0">
                <a:solidFill>
                  <a:srgbClr val="FF0000"/>
                </a:solidFill>
              </a:rPr>
              <a:t> in a </a:t>
            </a:r>
            <a:r>
              <a:rPr lang="nl-NL" dirty="0" err="1">
                <a:solidFill>
                  <a:srgbClr val="FF0000"/>
                </a:solidFill>
              </a:rPr>
              <a:t>day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341924"/>
            <a:ext cx="2057400" cy="1466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7528" y="6048000"/>
            <a:ext cx="33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www.thethingsnetwork.org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75" y="2112930"/>
            <a:ext cx="9449650" cy="476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464" y="-5688"/>
            <a:ext cx="2636912" cy="2636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72264" y="107534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280€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39816" y="476672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 gateway (=</a:t>
            </a:r>
            <a:r>
              <a:rPr lang="nl-NL" dirty="0" err="1"/>
              <a:t>antenna</a:t>
            </a:r>
            <a:r>
              <a:rPr lang="nl-NL" dirty="0"/>
              <a:t>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sensors up </a:t>
            </a:r>
            <a:r>
              <a:rPr lang="nl-NL" dirty="0" err="1"/>
              <a:t>to</a:t>
            </a:r>
            <a:r>
              <a:rPr lang="nl-NL" dirty="0"/>
              <a:t> 10km </a:t>
            </a:r>
            <a:r>
              <a:rPr lang="nl-NL" dirty="0" err="1"/>
              <a:t>away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41</a:t>
            </a:fld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67246" y="13741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81607" y="305876"/>
            <a:ext cx="547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Data communication we will use: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33" y="1612719"/>
            <a:ext cx="2397049" cy="2140565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425953" y="2172654"/>
            <a:ext cx="801778" cy="1002329"/>
            <a:chOff x="4871441" y="3779372"/>
            <a:chExt cx="2462639" cy="30786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30992" t="4935" r="34217" b="7912"/>
            <a:stretch/>
          </p:blipFill>
          <p:spPr>
            <a:xfrm>
              <a:off x="4871441" y="3779372"/>
              <a:ext cx="2184832" cy="30786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1737" y="4093712"/>
              <a:ext cx="1782343" cy="1689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dirty="0" smtClean="0">
                  <a:solidFill>
                    <a:schemeClr val="bg1"/>
                  </a:solidFill>
                </a:rPr>
                <a:t>Nano </a:t>
              </a:r>
              <a:r>
                <a:rPr lang="nl-NL" sz="500" dirty="0" smtClean="0">
                  <a:solidFill>
                    <a:schemeClr val="bg1"/>
                  </a:solidFill>
                </a:rPr>
                <a:t>gateway </a:t>
              </a:r>
              <a:r>
                <a:rPr lang="nl-NL" sz="500" dirty="0" err="1" smtClean="0">
                  <a:solidFill>
                    <a:schemeClr val="bg1"/>
                  </a:solidFill>
                </a:rPr>
                <a:t>with</a:t>
              </a:r>
              <a:r>
                <a:rPr lang="nl-NL" sz="500" dirty="0" smtClean="0">
                  <a:solidFill>
                    <a:schemeClr val="bg1"/>
                  </a:solidFill>
                </a:rPr>
                <a:t> lopy4</a:t>
              </a:r>
              <a:endParaRPr lang="en-GB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90" y="1659403"/>
            <a:ext cx="1412358" cy="1412358"/>
          </a:xfrm>
          <a:prstGeom prst="rect">
            <a:avLst/>
          </a:prstGeom>
        </p:spPr>
      </p:pic>
      <p:pic>
        <p:nvPicPr>
          <p:cNvPr id="19460" name="Picture 4" descr="Afbeeldingsresultaat voor thingspea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50" y="1793901"/>
            <a:ext cx="1978317" cy="4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337" y="3216480"/>
            <a:ext cx="2144730" cy="1376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69421" y="5001781"/>
            <a:ext cx="2522579" cy="640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Visualization, quality control, storage, 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1879" y="3465622"/>
            <a:ext cx="252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reformat the data for </a:t>
            </a:r>
            <a:r>
              <a:rPr lang="en-GB" dirty="0" err="1" smtClean="0"/>
              <a:t>ThingSpeak</a:t>
            </a:r>
            <a:endParaRPr lang="en-GB" dirty="0" smtClean="0"/>
          </a:p>
        </p:txBody>
      </p:sp>
      <p:pic>
        <p:nvPicPr>
          <p:cNvPr id="19464" name="Picture 8" descr="Afbeeldingsresultaat voor matla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t="23034" r="30654" b="23145"/>
          <a:stretch/>
        </p:blipFill>
        <p:spPr bwMode="auto">
          <a:xfrm>
            <a:off x="10393382" y="2313745"/>
            <a:ext cx="1127051" cy="8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60" y="2289880"/>
            <a:ext cx="793296" cy="107062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241254" y="2442460"/>
            <a:ext cx="1198959" cy="13544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335886" y="3433048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lopy4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200670" y="2440858"/>
            <a:ext cx="692904" cy="160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061167" y="2365582"/>
            <a:ext cx="944317" cy="160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740854" y="2399267"/>
            <a:ext cx="944317" cy="160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1237678">
            <a:off x="550978" y="2147284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LoRaWAN</a:t>
            </a:r>
            <a:endParaRPr lang="en-GB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5711" y="1504153"/>
            <a:ext cx="232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HTTP via internet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00971" y="2420619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HTTP via internet</a:t>
            </a:r>
          </a:p>
        </p:txBody>
      </p:sp>
      <p:sp>
        <p:nvSpPr>
          <p:cNvPr id="31" name="Right Brace 30"/>
          <p:cNvSpPr/>
          <p:nvPr/>
        </p:nvSpPr>
        <p:spPr>
          <a:xfrm rot="16200000">
            <a:off x="7536087" y="-2870198"/>
            <a:ext cx="387728" cy="81234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418797" y="452754"/>
            <a:ext cx="232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18068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42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645698"/>
              </p:ext>
            </p:extLst>
          </p:nvPr>
        </p:nvGraphicFramePr>
        <p:xfrm>
          <a:off x="5270138" y="2483136"/>
          <a:ext cx="58277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name="Document" r:id="rId3" imgW="6177240" imgH="1539000" progId="Word.OpenDocumentText.12">
                  <p:embed/>
                </p:oleObj>
              </mc:Choice>
              <mc:Fallback>
                <p:oleObj name="Document" r:id="rId3" imgW="6177240" imgH="1539000" progId="Word.OpenDocumentText.12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138" y="2483136"/>
                        <a:ext cx="5827713" cy="1447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1607" y="1160060"/>
            <a:ext cx="259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1: get </a:t>
            </a:r>
            <a:r>
              <a:rPr lang="nl-BE" dirty="0" err="1" smtClean="0">
                <a:solidFill>
                  <a:srgbClr val="FF0000"/>
                </a:solidFill>
              </a:rPr>
              <a:t>the</a:t>
            </a:r>
            <a:r>
              <a:rPr lang="nl-BE" dirty="0" smtClean="0">
                <a:solidFill>
                  <a:srgbClr val="FF0000"/>
                </a:solidFill>
              </a:rPr>
              <a:t> (</a:t>
            </a:r>
            <a:r>
              <a:rPr lang="nl-BE" dirty="0" err="1" smtClean="0">
                <a:solidFill>
                  <a:srgbClr val="FF0000"/>
                </a:solidFill>
              </a:rPr>
              <a:t>unique</a:t>
            </a:r>
            <a:r>
              <a:rPr lang="nl-BE" dirty="0" smtClean="0">
                <a:solidFill>
                  <a:srgbClr val="FF0000"/>
                </a:solidFill>
              </a:rPr>
              <a:t>) </a:t>
            </a:r>
            <a:r>
              <a:rPr lang="nl-BE" dirty="0" err="1" smtClean="0">
                <a:solidFill>
                  <a:srgbClr val="FF0000"/>
                </a:solidFill>
              </a:rPr>
              <a:t>DevEUI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from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your</a:t>
            </a:r>
            <a:r>
              <a:rPr lang="nl-BE" dirty="0" smtClean="0">
                <a:solidFill>
                  <a:srgbClr val="FF0000"/>
                </a:solidFill>
              </a:rPr>
              <a:t> lopy4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60105"/>
              </p:ext>
            </p:extLst>
          </p:nvPr>
        </p:nvGraphicFramePr>
        <p:xfrm>
          <a:off x="5272223" y="4734969"/>
          <a:ext cx="57372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Document" r:id="rId5" imgW="6177240" imgH="1538280" progId="Word.OpenDocumentText.12">
                  <p:embed/>
                </p:oleObj>
              </mc:Choice>
              <mc:Fallback>
                <p:oleObj name="Document" r:id="rId5" imgW="6177240" imgH="153828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223" y="4734969"/>
                        <a:ext cx="5737225" cy="1422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 rot="5400000">
            <a:off x="7901934" y="4207986"/>
            <a:ext cx="564120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669279" y="5143827"/>
            <a:ext cx="1335572" cy="302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270138" y="2057917"/>
            <a:ext cx="544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findLoRaDeviceEUI.py</a:t>
            </a:r>
            <a:r>
              <a:rPr lang="en-GB" sz="1600" dirty="0" smtClean="0"/>
              <a:t>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</a:t>
            </a:r>
            <a:r>
              <a:rPr lang="en-GB" sz="1600" dirty="0"/>
              <a:t>course\SendLora2TTN_abp: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3149" y="4031545"/>
            <a:ext cx="460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Make ‘findLoRaDeviceEUI.py’ the active window in Atom, next click on ‘Run’ in the </a:t>
            </a:r>
            <a:r>
              <a:rPr lang="en-GB" sz="1600" dirty="0" err="1" smtClean="0"/>
              <a:t>Pymakr</a:t>
            </a:r>
            <a:r>
              <a:rPr lang="en-GB" sz="1600" dirty="0" smtClean="0"/>
              <a:t> menu: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703149" y="1073359"/>
            <a:ext cx="691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Open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course\SendLora2TTN_abp in Atom (and close other folders):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188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43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2: Register </a:t>
            </a:r>
            <a:r>
              <a:rPr lang="nl-BE" dirty="0" err="1" smtClean="0">
                <a:solidFill>
                  <a:srgbClr val="FF0000"/>
                </a:solidFill>
              </a:rPr>
              <a:t>yourself</a:t>
            </a:r>
            <a:r>
              <a:rPr lang="nl-BE" dirty="0" smtClean="0">
                <a:solidFill>
                  <a:srgbClr val="FF0000"/>
                </a:solidFill>
              </a:rPr>
              <a:t> as user 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081" y="2291243"/>
            <a:ext cx="561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account.thethingsnetwork.org/register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884" y="793433"/>
            <a:ext cx="5301580" cy="60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3: Register </a:t>
            </a:r>
            <a:r>
              <a:rPr lang="nl-BE" dirty="0" err="1" smtClean="0">
                <a:solidFill>
                  <a:srgbClr val="FF0000"/>
                </a:solidFill>
              </a:rPr>
              <a:t>an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application</a:t>
            </a:r>
            <a:r>
              <a:rPr lang="nl-BE" dirty="0" smtClean="0">
                <a:solidFill>
                  <a:srgbClr val="FF0000"/>
                </a:solidFill>
              </a:rPr>
              <a:t> 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16" y="1160060"/>
            <a:ext cx="5953941" cy="241996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9594668" y="1810820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369731" y="171405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Open console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10" y="3928950"/>
            <a:ext cx="5851751" cy="279252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284616" y="5551152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571206" y="535426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Next chose ‘Applications’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6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11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3: Register </a:t>
            </a:r>
            <a:r>
              <a:rPr lang="nl-BE" dirty="0" err="1">
                <a:solidFill>
                  <a:srgbClr val="FF0000"/>
                </a:solidFill>
              </a:rPr>
              <a:t>an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application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smtClean="0">
                <a:solidFill>
                  <a:srgbClr val="FF0000"/>
                </a:solidFill>
              </a:rPr>
              <a:t>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79" y="1865384"/>
            <a:ext cx="8963234" cy="12958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9477103" y="2864543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314385" y="274775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Add</a:t>
            </a:r>
            <a:r>
              <a:rPr lang="nl-BE" dirty="0" smtClean="0"/>
              <a:t> </a:t>
            </a:r>
            <a:r>
              <a:rPr lang="nl-BE" dirty="0" err="1" smtClean="0"/>
              <a:t>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3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4" y="979524"/>
            <a:ext cx="7483792" cy="55593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3: Register </a:t>
            </a:r>
            <a:r>
              <a:rPr lang="nl-BE" dirty="0" err="1">
                <a:solidFill>
                  <a:srgbClr val="FF0000"/>
                </a:solidFill>
              </a:rPr>
              <a:t>an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application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smtClean="0">
                <a:solidFill>
                  <a:srgbClr val="FF0000"/>
                </a:solidFill>
              </a:rPr>
              <a:t>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34489" y="2776695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20646" y="2546282"/>
            <a:ext cx="223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Chose </a:t>
            </a:r>
            <a:r>
              <a:rPr lang="nl-BE" dirty="0" err="1" smtClean="0"/>
              <a:t>an</a:t>
            </a:r>
            <a:r>
              <a:rPr lang="nl-BE" dirty="0" smtClean="0"/>
              <a:t> </a:t>
            </a:r>
            <a:r>
              <a:rPr lang="nl-BE" dirty="0" err="1" smtClean="0"/>
              <a:t>application</a:t>
            </a:r>
            <a:r>
              <a:rPr lang="nl-BE" dirty="0" smtClean="0"/>
              <a:t> ID (1 single word)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>
            <a:off x="2734489" y="3585676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20646" y="3529155"/>
            <a:ext cx="22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Add</a:t>
            </a:r>
            <a:r>
              <a:rPr lang="nl-BE" dirty="0" smtClean="0"/>
              <a:t> </a:t>
            </a:r>
            <a:r>
              <a:rPr lang="nl-BE" dirty="0" err="1" smtClean="0"/>
              <a:t>some</a:t>
            </a:r>
            <a:r>
              <a:rPr lang="nl-BE" dirty="0" smtClean="0"/>
              <a:t> </a:t>
            </a:r>
            <a:r>
              <a:rPr lang="nl-BE" dirty="0" err="1" smtClean="0"/>
              <a:t>description</a:t>
            </a:r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>
            <a:off x="2734489" y="4405255"/>
            <a:ext cx="775063" cy="25254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81607" y="4358291"/>
            <a:ext cx="22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Leave</a:t>
            </a:r>
            <a:r>
              <a:rPr lang="nl-B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blank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734489" y="5179808"/>
            <a:ext cx="775063" cy="25254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38214" y="5109988"/>
            <a:ext cx="22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Don’t</a:t>
            </a:r>
            <a:r>
              <a:rPr lang="nl-B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change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10932386" y="6047513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47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607" y="1160060"/>
            <a:ext cx="2866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3: Register </a:t>
            </a:r>
            <a:r>
              <a:rPr lang="nl-BE" dirty="0" err="1" smtClean="0">
                <a:solidFill>
                  <a:srgbClr val="FF0000"/>
                </a:solidFill>
              </a:rPr>
              <a:t>your</a:t>
            </a:r>
            <a:r>
              <a:rPr lang="nl-BE" dirty="0" smtClean="0">
                <a:solidFill>
                  <a:srgbClr val="FF0000"/>
                </a:solidFill>
              </a:rPr>
              <a:t> lopy4 as device 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59" y="789620"/>
            <a:ext cx="6661295" cy="593185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619998" y="4675163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06155" y="4444750"/>
            <a:ext cx="223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Now</a:t>
            </a:r>
            <a:r>
              <a:rPr lang="nl-BE" dirty="0" smtClean="0"/>
              <a:t> register </a:t>
            </a:r>
            <a:r>
              <a:rPr lang="nl-BE" dirty="0" err="1" smtClean="0"/>
              <a:t>your</a:t>
            </a:r>
            <a:r>
              <a:rPr lang="nl-BE" dirty="0" smtClean="0"/>
              <a:t> device (</a:t>
            </a:r>
            <a:r>
              <a:rPr lang="nl-BE" dirty="0" err="1" smtClean="0"/>
              <a:t>your</a:t>
            </a:r>
            <a:r>
              <a:rPr lang="nl-BE" dirty="0" smtClean="0"/>
              <a:t> lopy4)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84" y="881436"/>
            <a:ext cx="7206678" cy="52686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3: Register </a:t>
            </a:r>
            <a:r>
              <a:rPr lang="nl-BE" dirty="0" err="1" smtClean="0">
                <a:solidFill>
                  <a:srgbClr val="FF0000"/>
                </a:solidFill>
              </a:rPr>
              <a:t>your</a:t>
            </a:r>
            <a:r>
              <a:rPr lang="nl-BE" dirty="0" smtClean="0">
                <a:solidFill>
                  <a:srgbClr val="FF0000"/>
                </a:solidFill>
              </a:rPr>
              <a:t> lopy4 as device on The </a:t>
            </a:r>
            <a:r>
              <a:rPr lang="nl-BE" dirty="0" err="1" smtClean="0">
                <a:solidFill>
                  <a:srgbClr val="FF0000"/>
                </a:solidFill>
              </a:rPr>
              <a:t>Things</a:t>
            </a:r>
            <a:r>
              <a:rPr lang="nl-BE" dirty="0" smtClean="0">
                <a:solidFill>
                  <a:srgbClr val="FF0000"/>
                </a:solidFill>
              </a:rPr>
              <a:t> Network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061062" y="2680901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05247" y="2546282"/>
            <a:ext cx="245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Chose a </a:t>
            </a:r>
            <a:r>
              <a:rPr lang="nl-BE" dirty="0" err="1" smtClean="0"/>
              <a:t>unique</a:t>
            </a:r>
            <a:r>
              <a:rPr lang="nl-BE" dirty="0" smtClean="0"/>
              <a:t> device ID (1 single word)</a:t>
            </a:r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>
            <a:off x="3061062" y="3476926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5247" y="3342307"/>
            <a:ext cx="245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Copy </a:t>
            </a:r>
            <a:r>
              <a:rPr lang="nl-BE" dirty="0" err="1" smtClean="0"/>
              <a:t>DevEUI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Pymakr</a:t>
            </a:r>
            <a:r>
              <a:rPr lang="nl-BE" dirty="0" smtClean="0"/>
              <a:t> </a:t>
            </a:r>
            <a:r>
              <a:rPr lang="nl-BE" dirty="0" err="1" smtClean="0"/>
              <a:t>window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1884" y="3665472"/>
            <a:ext cx="5737225" cy="2947542"/>
            <a:chOff x="386714" y="3501336"/>
            <a:chExt cx="5737225" cy="294754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3487384"/>
                </p:ext>
              </p:extLst>
            </p:nvPr>
          </p:nvGraphicFramePr>
          <p:xfrm>
            <a:off x="386714" y="5026478"/>
            <a:ext cx="5737225" cy="142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4" name="Document" r:id="rId4" imgW="6177240" imgH="1538280" progId="Word.OpenDocumentText.12">
                    <p:embed/>
                  </p:oleObj>
                </mc:Choice>
                <mc:Fallback>
                  <p:oleObj name="Document" r:id="rId4" imgW="6177240" imgH="1538280" progId="Word.OpenDocumentText.12">
                    <p:embed/>
                    <p:pic>
                      <p:nvPicPr>
                        <p:cNvPr id="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714" y="5026478"/>
                          <a:ext cx="5737225" cy="1422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Oval 8"/>
            <p:cNvSpPr/>
            <p:nvPr/>
          </p:nvSpPr>
          <p:spPr>
            <a:xfrm>
              <a:off x="783770" y="5435336"/>
              <a:ext cx="1335572" cy="3023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767840" y="3501336"/>
              <a:ext cx="2585150" cy="1934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ight Arrow 13"/>
          <p:cNvSpPr/>
          <p:nvPr/>
        </p:nvSpPr>
        <p:spPr>
          <a:xfrm rot="10800000">
            <a:off x="10932386" y="5768838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49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607" y="1160060"/>
            <a:ext cx="2866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4: </a:t>
            </a:r>
            <a:r>
              <a:rPr lang="nl-BE" dirty="0" err="1" smtClean="0">
                <a:solidFill>
                  <a:srgbClr val="FF0000"/>
                </a:solidFill>
              </a:rPr>
              <a:t>Now</a:t>
            </a:r>
            <a:r>
              <a:rPr lang="nl-BE" dirty="0" smtClean="0">
                <a:solidFill>
                  <a:srgbClr val="FF0000"/>
                </a:solidFill>
              </a:rPr>
              <a:t> copy Network </a:t>
            </a:r>
            <a:r>
              <a:rPr lang="nl-BE" dirty="0" err="1" smtClean="0">
                <a:solidFill>
                  <a:srgbClr val="FF0000"/>
                </a:solidFill>
              </a:rPr>
              <a:t>Session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Key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and</a:t>
            </a:r>
            <a:r>
              <a:rPr lang="nl-BE" dirty="0" smtClean="0">
                <a:solidFill>
                  <a:srgbClr val="FF0000"/>
                </a:solidFill>
              </a:rPr>
              <a:t> App </a:t>
            </a:r>
            <a:r>
              <a:rPr lang="nl-BE" dirty="0" err="1" smtClean="0">
                <a:solidFill>
                  <a:srgbClr val="FF0000"/>
                </a:solidFill>
              </a:rPr>
              <a:t>Session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Key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from</a:t>
            </a:r>
            <a:r>
              <a:rPr lang="nl-BE" dirty="0" smtClean="0">
                <a:solidFill>
                  <a:srgbClr val="FF0000"/>
                </a:solidFill>
              </a:rPr>
              <a:t> TTN </a:t>
            </a:r>
            <a:r>
              <a:rPr lang="nl-BE" dirty="0" err="1" smtClean="0">
                <a:solidFill>
                  <a:srgbClr val="FF0000"/>
                </a:solidFill>
              </a:rPr>
              <a:t>to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your</a:t>
            </a:r>
            <a:r>
              <a:rPr lang="nl-BE" dirty="0" smtClean="0">
                <a:solidFill>
                  <a:srgbClr val="FF0000"/>
                </a:solidFill>
              </a:rPr>
              <a:t> micropython code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1" y="853439"/>
            <a:ext cx="6479698" cy="496864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604864"/>
              </p:ext>
            </p:extLst>
          </p:nvPr>
        </p:nvGraphicFramePr>
        <p:xfrm>
          <a:off x="296863" y="2368550"/>
          <a:ext cx="4849812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Document" r:id="rId4" imgW="6177240" imgH="5491800" progId="Word.OpenDocumentText.12">
                  <p:embed/>
                </p:oleObj>
              </mc:Choice>
              <mc:Fallback>
                <p:oleObj name="Document" r:id="rId4" imgW="6177240" imgH="549180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368550"/>
                        <a:ext cx="4849812" cy="43116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7182044" y="2733152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181183" y="2536260"/>
            <a:ext cx="343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Chose ABP (</a:t>
            </a:r>
            <a:r>
              <a:rPr lang="en-GB" dirty="0" smtClean="0"/>
              <a:t>Activation </a:t>
            </a:r>
            <a:r>
              <a:rPr lang="en-GB" dirty="0"/>
              <a:t>By Personalization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9720738" y="4333404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893832" y="3777000"/>
            <a:ext cx="19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Use</a:t>
            </a:r>
            <a:r>
              <a:rPr lang="nl-BE" dirty="0" smtClean="0"/>
              <a:t> ‘copy </a:t>
            </a:r>
            <a:r>
              <a:rPr lang="nl-BE" dirty="0" err="1" smtClean="0"/>
              <a:t>to</a:t>
            </a:r>
            <a:r>
              <a:rPr lang="nl-BE" dirty="0" smtClean="0"/>
              <a:t> clipboard’ button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778034" y="4354286"/>
            <a:ext cx="4711338" cy="879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969623" y="4637678"/>
            <a:ext cx="4463484" cy="748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2890" y="2405886"/>
            <a:ext cx="2785290" cy="57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course\SendLora2TTN_abp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9438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742950"/>
            <a:ext cx="11953875" cy="537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891" y="6277302"/>
            <a:ext cx="1028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/>
              <a:t>Source: </a:t>
            </a:r>
            <a:endParaRPr lang="en-US" sz="1400" dirty="0"/>
          </a:p>
          <a:p>
            <a:r>
              <a:rPr lang="en-US" sz="1400" dirty="0" err="1"/>
              <a:t>LoRa</a:t>
            </a:r>
            <a:r>
              <a:rPr lang="en-US" sz="1400" dirty="0"/>
              <a:t>® and </a:t>
            </a:r>
            <a:r>
              <a:rPr lang="en-US" sz="1400" dirty="0" err="1"/>
              <a:t>LoRaWAN</a:t>
            </a:r>
            <a:r>
              <a:rPr lang="en-US" sz="1400" dirty="0" smtClean="0"/>
              <a:t>™ Technical </a:t>
            </a:r>
            <a:r>
              <a:rPr lang="en-US" sz="1400" dirty="0"/>
              <a:t>Marketing Workgroup </a:t>
            </a:r>
            <a:r>
              <a:rPr lang="en-US" sz="1400" dirty="0" smtClean="0"/>
              <a:t>1.0</a:t>
            </a:r>
            <a:r>
              <a:rPr lang="en-US" sz="1400" dirty="0"/>
              <a:t>, 2015. A technical overview </a:t>
            </a:r>
            <a:r>
              <a:rPr lang="en-US" sz="1400" dirty="0" smtClean="0"/>
              <a:t>of </a:t>
            </a:r>
            <a:r>
              <a:rPr lang="en-US" sz="1400" dirty="0" err="1" smtClean="0"/>
              <a:t>LoRa</a:t>
            </a:r>
            <a:r>
              <a:rPr lang="en-US" sz="1400" dirty="0"/>
              <a:t>® and </a:t>
            </a:r>
            <a:r>
              <a:rPr lang="en-US" sz="1400" dirty="0" err="1"/>
              <a:t>LoRaWAN</a:t>
            </a:r>
            <a:r>
              <a:rPr lang="en-US" sz="1400" dirty="0"/>
              <a:t>™. </a:t>
            </a:r>
            <a:r>
              <a:rPr lang="en-US" sz="1400" dirty="0" smtClean="0">
                <a:hlinkClick r:id="rId3"/>
              </a:rPr>
              <a:t>https://lora-alliance.org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71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50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91542" y="446457"/>
            <a:ext cx="657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course\SendLora2TTN_abp</a:t>
            </a:r>
            <a:endParaRPr lang="en-GB" sz="1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412196"/>
              </p:ext>
            </p:extLst>
          </p:nvPr>
        </p:nvGraphicFramePr>
        <p:xfrm>
          <a:off x="391317" y="286968"/>
          <a:ext cx="4954006" cy="672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Document" r:id="rId4" imgW="6177240" imgH="8387280" progId="Word.OpenDocumentText.12">
                  <p:embed/>
                </p:oleObj>
              </mc:Choice>
              <mc:Fallback>
                <p:oleObj name="Document" r:id="rId4" imgW="6177240" imgH="8387280" progId="Word.OpenDocumentText.12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7" y="286968"/>
                        <a:ext cx="4954006" cy="672360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855276"/>
              </p:ext>
            </p:extLst>
          </p:nvPr>
        </p:nvGraphicFramePr>
        <p:xfrm>
          <a:off x="6165056" y="1818905"/>
          <a:ext cx="4891088" cy="664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Document" r:id="rId6" imgW="6177240" imgH="8386920" progId="Word.OpenDocumentText.12">
                  <p:embed/>
                </p:oleObj>
              </mc:Choice>
              <mc:Fallback>
                <p:oleObj name="Document" r:id="rId6" imgW="6177240" imgH="838692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056" y="1818905"/>
                        <a:ext cx="4891088" cy="6645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>
          <a:xfrm rot="10800000">
            <a:off x="10294896" y="3593225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089508" y="3396332"/>
            <a:ext cx="172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Creating payload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8373947" y="4651623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240572" y="4547063"/>
            <a:ext cx="172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Sending payload</a:t>
            </a:r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9362470" y="5968238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164997" y="5801839"/>
            <a:ext cx="172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Blink green led if downlink received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76187" y="286968"/>
            <a:ext cx="509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main.py in folder \</a:t>
            </a:r>
            <a:r>
              <a:rPr lang="en-GB" sz="1600" dirty="0" err="1" smtClean="0"/>
              <a:t>IoT</a:t>
            </a:r>
            <a:r>
              <a:rPr lang="en-GB" sz="1600" dirty="0" smtClean="0"/>
              <a:t> course\SendLora2TTN_abp</a:t>
            </a:r>
          </a:p>
          <a:p>
            <a:r>
              <a:rPr lang="en-GB" sz="1600" dirty="0" smtClean="0"/>
              <a:t>(code was taken from </a:t>
            </a:r>
            <a:r>
              <a:rPr lang="en-GB" sz="1600" dirty="0" err="1" smtClean="0"/>
              <a:t>Pycom</a:t>
            </a:r>
            <a:r>
              <a:rPr lang="en-GB" sz="1600" dirty="0" smtClean="0"/>
              <a:t> website and adapted)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2846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1112" y="5760927"/>
            <a:ext cx="2743200" cy="365125"/>
          </a:xfrm>
        </p:spPr>
        <p:txBody>
          <a:bodyPr/>
          <a:lstStyle/>
          <a:p>
            <a:fld id="{F0AB44F9-A989-41E3-B1CC-A553AA459521}" type="slidenum">
              <a:rPr lang="en-GB" smtClean="0"/>
              <a:t>51</a:t>
            </a:fld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544001"/>
              </p:ext>
            </p:extLst>
          </p:nvPr>
        </p:nvGraphicFramePr>
        <p:xfrm>
          <a:off x="531075" y="330090"/>
          <a:ext cx="4891087" cy="664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Document" r:id="rId3" imgW="6177240" imgH="8386920" progId="Word.OpenDocumentText.12">
                  <p:embed/>
                </p:oleObj>
              </mc:Choice>
              <mc:Fallback>
                <p:oleObj name="Document" r:id="rId3" imgW="6177240" imgH="838692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75" y="330090"/>
                        <a:ext cx="4891087" cy="6645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 rot="10800000">
            <a:off x="4902262" y="2370481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96874" y="2173588"/>
            <a:ext cx="237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 pushbutton triggers interrupt</a:t>
            </a:r>
            <a:endParaRPr lang="en-GB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2921031" y="1799867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715643" y="1602974"/>
            <a:ext cx="237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> function sends payload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08259" y="2819919"/>
            <a:ext cx="1092961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Task 10: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(After saving file) Run </a:t>
            </a:r>
            <a:r>
              <a:rPr lang="en-GB" dirty="0"/>
              <a:t>main.py in folder \</a:t>
            </a:r>
            <a:r>
              <a:rPr lang="en-GB" dirty="0" err="1"/>
              <a:t>IoT</a:t>
            </a:r>
            <a:r>
              <a:rPr lang="en-GB" dirty="0"/>
              <a:t> course\SendLora2TTN_abp</a:t>
            </a:r>
            <a:r>
              <a:rPr lang="en-GB" dirty="0" smtClean="0"/>
              <a:t> and check both the </a:t>
            </a:r>
            <a:r>
              <a:rPr lang="en-GB" dirty="0" err="1" smtClean="0"/>
              <a:t>Pymakr</a:t>
            </a:r>
            <a:r>
              <a:rPr lang="en-GB" dirty="0" smtClean="0"/>
              <a:t> console and the TTN website.  Is any downlink received?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25972" y="3836419"/>
            <a:ext cx="7264807" cy="3021581"/>
            <a:chOff x="3125972" y="3836419"/>
            <a:chExt cx="7264807" cy="30215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5972" y="3836419"/>
              <a:ext cx="7264807" cy="3021581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9033738" y="4224803"/>
              <a:ext cx="663155" cy="3515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050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93" y="165262"/>
            <a:ext cx="6709144" cy="66679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9391608" y="5694371"/>
            <a:ext cx="775063" cy="252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548037" y="4766640"/>
            <a:ext cx="194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Send</a:t>
            </a:r>
            <a:r>
              <a:rPr lang="nl-BE" dirty="0" smtClean="0"/>
              <a:t> </a:t>
            </a:r>
            <a:r>
              <a:rPr lang="nl-BE" dirty="0" err="1" smtClean="0"/>
              <a:t>some</a:t>
            </a:r>
            <a:r>
              <a:rPr lang="nl-BE" dirty="0" smtClean="0"/>
              <a:t> </a:t>
            </a:r>
            <a:r>
              <a:rPr lang="nl-BE" dirty="0" err="1" smtClean="0"/>
              <a:t>nonsense</a:t>
            </a:r>
            <a:r>
              <a:rPr lang="nl-BE" dirty="0" smtClean="0"/>
              <a:t> data </a:t>
            </a:r>
            <a:r>
              <a:rPr lang="nl-BE" dirty="0" err="1" smtClean="0"/>
              <a:t>with</a:t>
            </a:r>
            <a:r>
              <a:rPr lang="nl-BE" dirty="0" smtClean="0"/>
              <a:t> downlink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34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02" y="675208"/>
            <a:ext cx="7440243" cy="6099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5: Decoding </a:t>
            </a:r>
            <a:r>
              <a:rPr lang="nl-BE" dirty="0" err="1" smtClean="0">
                <a:solidFill>
                  <a:srgbClr val="FF0000"/>
                </a:solidFill>
              </a:rPr>
              <a:t>the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payload</a:t>
            </a:r>
            <a:r>
              <a:rPr lang="nl-BE" dirty="0" smtClean="0">
                <a:solidFill>
                  <a:srgbClr val="FF0000"/>
                </a:solidFill>
              </a:rPr>
              <a:t> at TTN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9885" y="3238780"/>
            <a:ext cx="31875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24292E"/>
                </a:solidFill>
                <a:latin typeface="-apple-system"/>
              </a:rPr>
              <a:t>JavaScript </a:t>
            </a:r>
            <a:r>
              <a:rPr lang="en-GB" dirty="0" smtClean="0">
                <a:solidFill>
                  <a:srgbClr val="24292E"/>
                </a:solidFill>
                <a:latin typeface="-apple-system"/>
              </a:rPr>
              <a:t>code</a:t>
            </a:r>
          </a:p>
          <a:p>
            <a:pPr algn="ctr"/>
            <a:r>
              <a:rPr lang="nl-BE" sz="1200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nl-BE" sz="1200" dirty="0" smtClean="0">
                <a:solidFill>
                  <a:srgbClr val="24292E"/>
                </a:solidFill>
                <a:latin typeface="-apple-system"/>
              </a:rPr>
              <a:t>\</a:t>
            </a:r>
            <a:r>
              <a:rPr lang="nl-BE" sz="1200" dirty="0" err="1" smtClean="0">
                <a:solidFill>
                  <a:srgbClr val="24292E"/>
                </a:solidFill>
                <a:latin typeface="-apple-system"/>
              </a:rPr>
              <a:t>IoT</a:t>
            </a:r>
            <a:r>
              <a:rPr lang="nl-BE" sz="1200" dirty="0" smtClean="0">
                <a:solidFill>
                  <a:srgbClr val="24292E"/>
                </a:solidFill>
                <a:latin typeface="-apple-system"/>
              </a:rPr>
              <a:t> </a:t>
            </a:r>
            <a:r>
              <a:rPr lang="nl-BE" sz="1200" dirty="0">
                <a:solidFill>
                  <a:srgbClr val="24292E"/>
                </a:solidFill>
                <a:latin typeface="-apple-system"/>
              </a:rPr>
              <a:t>course\SendLora2TTN_abp\decode.js"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020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54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2168706" y="288925"/>
            <a:ext cx="7705725" cy="6067425"/>
            <a:chOff x="2168706" y="288925"/>
            <a:chExt cx="7705725" cy="60674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706" y="288925"/>
              <a:ext cx="7705725" cy="60674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676564" y="2885634"/>
              <a:ext cx="1868072" cy="192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8686187" y="822827"/>
              <a:ext cx="663155" cy="3515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82940" y="1876123"/>
            <a:ext cx="2191491" cy="1182096"/>
            <a:chOff x="7839024" y="2682683"/>
            <a:chExt cx="2191491" cy="1182096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7839024" y="3615550"/>
              <a:ext cx="2006494" cy="24922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84988" y="2682683"/>
              <a:ext cx="19455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Double click on </a:t>
              </a:r>
              <a:r>
                <a:rPr lang="nl-BE" dirty="0" err="1" smtClean="0"/>
                <a:t>payload</a:t>
              </a:r>
              <a:r>
                <a:rPr lang="nl-BE" dirty="0" smtClean="0"/>
                <a:t> </a:t>
              </a:r>
              <a:r>
                <a:rPr lang="nl-BE" dirty="0" err="1" smtClean="0"/>
                <a:t>to</a:t>
              </a:r>
              <a:r>
                <a:rPr lang="nl-BE" dirty="0" smtClean="0"/>
                <a:t> show details below</a:t>
              </a:r>
              <a:endParaRPr lang="en-GB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415327" y="3134864"/>
            <a:ext cx="7597956" cy="34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4720665" y="3539513"/>
            <a:ext cx="4823971" cy="369332"/>
            <a:chOff x="7839024" y="3555498"/>
            <a:chExt cx="4823971" cy="369332"/>
          </a:xfrm>
        </p:grpSpPr>
        <p:sp>
          <p:nvSpPr>
            <p:cNvPr id="13" name="Right Arrow 12"/>
            <p:cNvSpPr/>
            <p:nvPr/>
          </p:nvSpPr>
          <p:spPr>
            <a:xfrm rot="10800000">
              <a:off x="7839024" y="3615550"/>
              <a:ext cx="2006494" cy="24922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4872" y="3555498"/>
              <a:ext cx="2778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Copy </a:t>
              </a:r>
              <a:r>
                <a:rPr lang="nl-BE" dirty="0" err="1" smtClean="0"/>
                <a:t>payload</a:t>
              </a:r>
              <a:r>
                <a:rPr lang="nl-BE" dirty="0" smtClean="0"/>
                <a:t> </a:t>
              </a:r>
              <a:r>
                <a:rPr lang="nl-BE" dirty="0" err="1" smtClean="0"/>
                <a:t>to</a:t>
              </a:r>
              <a:r>
                <a:rPr lang="nl-BE" dirty="0" smtClean="0"/>
                <a:t> clipboard</a:t>
              </a:r>
              <a:endParaRPr lang="en-GB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20664" y="4516101"/>
            <a:ext cx="4823971" cy="923330"/>
            <a:chOff x="7839024" y="3555498"/>
            <a:chExt cx="4823971" cy="923330"/>
          </a:xfrm>
        </p:grpSpPr>
        <p:sp>
          <p:nvSpPr>
            <p:cNvPr id="16" name="Right Arrow 15"/>
            <p:cNvSpPr/>
            <p:nvPr/>
          </p:nvSpPr>
          <p:spPr>
            <a:xfrm rot="10800000">
              <a:off x="7839024" y="3615550"/>
              <a:ext cx="2006494" cy="249229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84872" y="3555498"/>
              <a:ext cx="27781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 smtClean="0"/>
                <a:t>This</a:t>
              </a:r>
              <a:r>
                <a:rPr lang="nl-BE" dirty="0" smtClean="0"/>
                <a:t> </a:t>
              </a:r>
              <a:r>
                <a:rPr lang="nl-BE" dirty="0" err="1" smtClean="0"/>
                <a:t>only</a:t>
              </a:r>
              <a:r>
                <a:rPr lang="nl-BE" dirty="0" smtClean="0"/>
                <a:t> </a:t>
              </a:r>
              <a:r>
                <a:rPr lang="nl-BE" dirty="0" err="1" smtClean="0"/>
                <a:t>becomes</a:t>
              </a:r>
              <a:r>
                <a:rPr lang="nl-BE" dirty="0" smtClean="0"/>
                <a:t> </a:t>
              </a:r>
              <a:r>
                <a:rPr lang="nl-BE" dirty="0" err="1" smtClean="0"/>
                <a:t>visible</a:t>
              </a:r>
              <a:r>
                <a:rPr lang="nl-BE" dirty="0" smtClean="0"/>
                <a:t> </a:t>
              </a:r>
              <a:r>
                <a:rPr lang="nl-BE" dirty="0" err="1" smtClean="0"/>
                <a:t>after</a:t>
              </a:r>
              <a:r>
                <a:rPr lang="nl-BE" dirty="0" smtClean="0"/>
                <a:t> decoder </a:t>
              </a:r>
              <a:r>
                <a:rPr lang="nl-BE" dirty="0" err="1" smtClean="0"/>
                <a:t>function</a:t>
              </a:r>
              <a:r>
                <a:rPr lang="nl-BE" dirty="0" smtClean="0"/>
                <a:t> is </a:t>
              </a:r>
              <a:r>
                <a:rPr lang="nl-BE" dirty="0" err="1" smtClean="0"/>
                <a:t>active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861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55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81607" y="305876"/>
            <a:ext cx="1103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Registering your lopy4 as a device on The Things Network (TTN)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607" y="1160060"/>
            <a:ext cx="286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Step 5: Decoding </a:t>
            </a:r>
            <a:r>
              <a:rPr lang="nl-BE" dirty="0" err="1" smtClean="0">
                <a:solidFill>
                  <a:srgbClr val="FF0000"/>
                </a:solidFill>
              </a:rPr>
              <a:t>the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payload</a:t>
            </a:r>
            <a:r>
              <a:rPr lang="nl-BE" dirty="0" smtClean="0">
                <a:solidFill>
                  <a:srgbClr val="FF0000"/>
                </a:solidFill>
              </a:rPr>
              <a:t> at TTN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538" y="335574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JavaScript code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4" y="599715"/>
            <a:ext cx="6647906" cy="62582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77210" y="4541795"/>
            <a:ext cx="2778123" cy="646331"/>
            <a:chOff x="3895569" y="4557780"/>
            <a:chExt cx="2778123" cy="646331"/>
          </a:xfrm>
        </p:grpSpPr>
        <p:sp>
          <p:nvSpPr>
            <p:cNvPr id="9" name="Right Arrow 8"/>
            <p:cNvSpPr/>
            <p:nvPr/>
          </p:nvSpPr>
          <p:spPr>
            <a:xfrm>
              <a:off x="6031131" y="4939525"/>
              <a:ext cx="642561" cy="24922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5569" y="4557780"/>
              <a:ext cx="2778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Paste </a:t>
              </a:r>
              <a:r>
                <a:rPr lang="nl-BE" dirty="0" err="1" smtClean="0"/>
                <a:t>payload</a:t>
              </a:r>
              <a:r>
                <a:rPr lang="nl-BE" dirty="0" smtClean="0"/>
                <a:t> </a:t>
              </a:r>
              <a:r>
                <a:rPr lang="nl-BE" dirty="0" err="1" smtClean="0"/>
                <a:t>there</a:t>
              </a:r>
              <a:r>
                <a:rPr lang="nl-BE" dirty="0" smtClean="0"/>
                <a:t> </a:t>
              </a:r>
              <a:r>
                <a:rPr lang="nl-BE" dirty="0" err="1" smtClean="0"/>
                <a:t>to</a:t>
              </a:r>
              <a:r>
                <a:rPr lang="nl-BE" dirty="0" smtClean="0"/>
                <a:t> test decoder</a:t>
              </a:r>
              <a:endParaRPr lang="en-GB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44561" y="4872170"/>
            <a:ext cx="3140396" cy="369332"/>
            <a:chOff x="13185251" y="4888155"/>
            <a:chExt cx="3276661" cy="369332"/>
          </a:xfrm>
        </p:grpSpPr>
        <p:sp>
          <p:nvSpPr>
            <p:cNvPr id="12" name="Right Arrow 11"/>
            <p:cNvSpPr/>
            <p:nvPr/>
          </p:nvSpPr>
          <p:spPr>
            <a:xfrm rot="10800000">
              <a:off x="13185251" y="4970905"/>
              <a:ext cx="525736" cy="24922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683789" y="4888155"/>
              <a:ext cx="2778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Test</a:t>
              </a:r>
              <a:endParaRPr lang="en-GB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7125" y="5448300"/>
            <a:ext cx="1800225" cy="90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5506704" y="5494893"/>
            <a:ext cx="2957300" cy="628844"/>
            <a:chOff x="4041662" y="4566273"/>
            <a:chExt cx="2957300" cy="628844"/>
          </a:xfrm>
        </p:grpSpPr>
        <p:sp>
          <p:nvSpPr>
            <p:cNvPr id="16" name="Right Arrow 15"/>
            <p:cNvSpPr/>
            <p:nvPr/>
          </p:nvSpPr>
          <p:spPr>
            <a:xfrm rot="10800000">
              <a:off x="4041662" y="4945888"/>
              <a:ext cx="642561" cy="24922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20839" y="4566273"/>
              <a:ext cx="2778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 smtClean="0"/>
                <a:t>Decoded</a:t>
              </a:r>
              <a:r>
                <a:rPr lang="nl-BE" dirty="0" smtClean="0"/>
                <a:t> </a:t>
              </a:r>
              <a:r>
                <a:rPr lang="nl-BE" dirty="0" err="1" smtClean="0"/>
                <a:t>payload</a:t>
              </a:r>
              <a:endParaRPr lang="en-GB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667124" y="4954920"/>
            <a:ext cx="1800226" cy="217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2342" y="5469064"/>
            <a:ext cx="30229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7030A0"/>
                </a:solidFill>
                <a:latin typeface="-apple-system"/>
              </a:rPr>
              <a:t>Payload = array of bytes shown in </a:t>
            </a:r>
            <a:r>
              <a:rPr lang="en-GB" dirty="0" err="1" smtClean="0">
                <a:solidFill>
                  <a:srgbClr val="7030A0"/>
                </a:solidFill>
                <a:latin typeface="-apple-system"/>
              </a:rPr>
              <a:t>dexadecimal</a:t>
            </a:r>
            <a:r>
              <a:rPr lang="en-GB" dirty="0" smtClean="0">
                <a:solidFill>
                  <a:srgbClr val="7030A0"/>
                </a:solidFill>
                <a:latin typeface="-apple-system"/>
              </a:rPr>
              <a:t> format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3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nl-BE" dirty="0" smtClean="0"/>
              <a:t>Bits </a:t>
            </a:r>
            <a:r>
              <a:rPr lang="nl-BE" dirty="0" err="1" smtClean="0"/>
              <a:t>and</a:t>
            </a:r>
            <a:r>
              <a:rPr lang="nl-BE" dirty="0" smtClean="0"/>
              <a:t> bytes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Rectangle 58"/>
          <p:cNvSpPr txBox="1">
            <a:spLocks noChangeArrowheads="1"/>
          </p:cNvSpPr>
          <p:nvPr/>
        </p:nvSpPr>
        <p:spPr>
          <a:xfrm>
            <a:off x="451646" y="1224092"/>
            <a:ext cx="8076998" cy="4914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Bit (</a:t>
            </a:r>
            <a:r>
              <a:rPr lang="en-GB" altLang="en-US" dirty="0" smtClean="0">
                <a:solidFill>
                  <a:srgbClr val="FF0000"/>
                </a:solidFill>
              </a:rPr>
              <a:t>Bi</a:t>
            </a:r>
            <a:r>
              <a:rPr lang="en-GB" altLang="en-US" dirty="0" smtClean="0"/>
              <a:t>nary digi</a:t>
            </a:r>
            <a:r>
              <a:rPr lang="en-GB" altLang="en-US" dirty="0" smtClean="0">
                <a:solidFill>
                  <a:srgbClr val="FF0000"/>
                </a:solidFill>
              </a:rPr>
              <a:t>t</a:t>
            </a:r>
            <a:r>
              <a:rPr lang="en-GB" altLang="en-US" dirty="0" smtClean="0"/>
              <a:t>) can have value of 0 or 1</a:t>
            </a:r>
          </a:p>
          <a:p>
            <a:r>
              <a:rPr lang="en-GB" altLang="en-US" dirty="0" smtClean="0"/>
              <a:t>Byte = 8 bits</a:t>
            </a:r>
          </a:p>
          <a:p>
            <a:pPr lvl="1"/>
            <a:r>
              <a:rPr lang="en-GB" altLang="en-US" dirty="0" smtClean="0"/>
              <a:t>Binary format: 	00000000 	to 	11111111</a:t>
            </a:r>
            <a:endParaRPr lang="en-GB" altLang="en-US" baseline="-25000" dirty="0" smtClean="0"/>
          </a:p>
          <a:p>
            <a:pPr marL="457200" lvl="1" indent="0">
              <a:buNone/>
            </a:pPr>
            <a:r>
              <a:rPr lang="en-GB" altLang="en-US" dirty="0" smtClean="0"/>
              <a:t>    (=base 2: values can be 0 or 1)</a:t>
            </a:r>
          </a:p>
          <a:p>
            <a:pPr marL="457200" lvl="1" indent="0">
              <a:buNone/>
            </a:pPr>
            <a:endParaRPr lang="en-GB" altLang="en-US" dirty="0" smtClean="0"/>
          </a:p>
          <a:p>
            <a:pPr lvl="1"/>
            <a:r>
              <a:rPr lang="en-GB" altLang="en-US" dirty="0" smtClean="0"/>
              <a:t>Decimal format: 		</a:t>
            </a:r>
            <a:r>
              <a:rPr lang="en-GB" altLang="en-US" dirty="0" smtClean="0">
                <a:solidFill>
                  <a:schemeClr val="bg1">
                    <a:lumMod val="75000"/>
                  </a:schemeClr>
                </a:solidFill>
              </a:rPr>
              <a:t>00</a:t>
            </a:r>
            <a:r>
              <a:rPr lang="en-GB" altLang="en-US" dirty="0" smtClean="0"/>
              <a:t>0	to 	255</a:t>
            </a:r>
            <a:endParaRPr lang="en-GB" altLang="en-US" baseline="-25000" dirty="0" smtClean="0"/>
          </a:p>
          <a:p>
            <a:pPr marL="457200" lvl="1" indent="0">
              <a:buNone/>
            </a:pPr>
            <a:r>
              <a:rPr lang="en-GB" altLang="en-US" dirty="0" smtClean="0"/>
              <a:t>    (=base 10: values can be 0, 1, 2, …, 9)</a:t>
            </a:r>
          </a:p>
          <a:p>
            <a:pPr marL="457200" lvl="1" indent="0">
              <a:buNone/>
            </a:pPr>
            <a:endParaRPr lang="en-GB" altLang="en-US" dirty="0" smtClean="0"/>
          </a:p>
          <a:p>
            <a:pPr lvl="1"/>
            <a:r>
              <a:rPr lang="en-GB" altLang="en-US" dirty="0" smtClean="0"/>
              <a:t>Hexadecimal format: 	00 	to 	FF</a:t>
            </a:r>
            <a:endParaRPr lang="en-GB" altLang="en-US" baseline="-25000" dirty="0" smtClean="0"/>
          </a:p>
          <a:p>
            <a:pPr marL="457200" lvl="1" indent="0">
              <a:buNone/>
            </a:pPr>
            <a:r>
              <a:rPr lang="en-GB" altLang="en-US" baseline="-25000" dirty="0" smtClean="0"/>
              <a:t> </a:t>
            </a:r>
            <a:r>
              <a:rPr lang="en-GB" altLang="en-US" dirty="0" smtClean="0"/>
              <a:t>    (base 16: values can be 0, 1, 2, …, 9, A, B, … F)</a:t>
            </a:r>
          </a:p>
          <a:p>
            <a:pPr marL="457200" lvl="1" indent="0">
              <a:buNone/>
            </a:pPr>
            <a:endParaRPr lang="en-GB" altLang="en-US" dirty="0" smtClean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61114"/>
            <a:ext cx="2581902" cy="629378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3086" y="5521146"/>
            <a:ext cx="7674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dirty="0" err="1">
                <a:solidFill>
                  <a:srgbClr val="FF0000"/>
                </a:solidFill>
              </a:rPr>
              <a:t>LoRa</a:t>
            </a:r>
            <a:r>
              <a:rPr lang="en-GB" altLang="en-US" sz="2400" dirty="0">
                <a:solidFill>
                  <a:srgbClr val="FF0000"/>
                </a:solidFill>
              </a:rPr>
              <a:t> and </a:t>
            </a:r>
            <a:r>
              <a:rPr lang="en-GB" altLang="en-US" sz="2400" dirty="0" err="1">
                <a:solidFill>
                  <a:srgbClr val="FF0000"/>
                </a:solidFill>
              </a:rPr>
              <a:t>Sigfox</a:t>
            </a:r>
            <a:r>
              <a:rPr lang="en-GB" altLang="en-US" sz="2400" dirty="0">
                <a:solidFill>
                  <a:srgbClr val="FF0000"/>
                </a:solidFill>
              </a:rPr>
              <a:t> payloads are send in binary format, but we will show it in h</a:t>
            </a:r>
            <a:r>
              <a:rPr lang="en-GB" altLang="en-US" sz="2400" dirty="0" smtClean="0">
                <a:solidFill>
                  <a:srgbClr val="FF0000"/>
                </a:solidFill>
              </a:rPr>
              <a:t>exadecimal </a:t>
            </a:r>
            <a:r>
              <a:rPr lang="en-GB" altLang="en-US" sz="2400" dirty="0">
                <a:solidFill>
                  <a:srgbClr val="FF0000"/>
                </a:solidFill>
              </a:rPr>
              <a:t>format because it is compact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561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0857" b="8980"/>
          <a:stretch/>
        </p:blipFill>
        <p:spPr>
          <a:xfrm>
            <a:off x="1454786" y="819151"/>
            <a:ext cx="9320527" cy="615632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593967"/>
              </p:ext>
            </p:extLst>
          </p:nvPr>
        </p:nvGraphicFramePr>
        <p:xfrm>
          <a:off x="2321226" y="0"/>
          <a:ext cx="6705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Document" r:id="rId4" imgW="7238880" imgH="2805840" progId="Word.OpenDocumentText.12">
                  <p:embed/>
                </p:oleObj>
              </mc:Choice>
              <mc:Fallback>
                <p:oleObj name="Document" r:id="rId4" imgW="7238880" imgH="2805840" progId="Word.OpenDocumentTex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226" y="0"/>
                        <a:ext cx="6705600" cy="2590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7030A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95900" y="1381125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rgbClr val="7030A0"/>
                </a:solidFill>
              </a:rPr>
              <a:t>Encoding</a:t>
            </a:r>
            <a:r>
              <a:rPr lang="nl-BE" dirty="0" smtClean="0">
                <a:solidFill>
                  <a:srgbClr val="7030A0"/>
                </a:solidFill>
              </a:rPr>
              <a:t> in micropython script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2450" y="4136806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accent4">
                    <a:lumMod val="75000"/>
                  </a:schemeClr>
                </a:solidFill>
              </a:rPr>
              <a:t>Decoding in decoder </a:t>
            </a:r>
            <a:r>
              <a:rPr lang="nl-BE" dirty="0" err="1" smtClean="0">
                <a:solidFill>
                  <a:schemeClr val="accent4">
                    <a:lumMod val="75000"/>
                  </a:schemeClr>
                </a:solidFill>
              </a:rPr>
              <a:t>function</a:t>
            </a:r>
            <a:r>
              <a:rPr lang="nl-BE" dirty="0" smtClean="0">
                <a:solidFill>
                  <a:schemeClr val="accent4">
                    <a:lumMod val="75000"/>
                  </a:schemeClr>
                </a:solidFill>
              </a:rPr>
              <a:t> at TTN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70318" y="3274142"/>
            <a:ext cx="3898992" cy="2388272"/>
            <a:chOff x="1270318" y="3274142"/>
            <a:chExt cx="3898992" cy="2388272"/>
          </a:xfrm>
        </p:grpSpPr>
        <p:sp>
          <p:nvSpPr>
            <p:cNvPr id="7" name="TextBox 6"/>
            <p:cNvSpPr txBox="1"/>
            <p:nvPr/>
          </p:nvSpPr>
          <p:spPr>
            <a:xfrm>
              <a:off x="1270318" y="5354636"/>
              <a:ext cx="885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 smtClean="0">
                  <a:solidFill>
                    <a:srgbClr val="FF0000"/>
                  </a:solidFill>
                </a:rPr>
                <a:t>Bytes[0]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1674" y="5354637"/>
              <a:ext cx="885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 smtClean="0">
                  <a:solidFill>
                    <a:srgbClr val="00B050"/>
                  </a:solidFill>
                </a:rPr>
                <a:t>Bytes[1]</a:t>
              </a:r>
              <a:endParaRPr lang="en-GB" sz="1400" dirty="0">
                <a:solidFill>
                  <a:srgbClr val="00B05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28800" y="5086350"/>
              <a:ext cx="169606" cy="268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33240" y="5086350"/>
              <a:ext cx="169606" cy="26828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02846" y="3274142"/>
              <a:ext cx="2966464" cy="16960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913603" y="3443748"/>
              <a:ext cx="2142203" cy="1642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156143" y="3409951"/>
              <a:ext cx="2647723" cy="16742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07" y="1800669"/>
            <a:ext cx="5843017" cy="4920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32" y="466344"/>
            <a:ext cx="1112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Troubleshooting: what to do if payload is not received at The Things Network</a:t>
            </a:r>
          </a:p>
          <a:p>
            <a:endParaRPr lang="en-GB" dirty="0" smtClean="0"/>
          </a:p>
          <a:p>
            <a:r>
              <a:rPr lang="en-GB" dirty="0" smtClean="0"/>
              <a:t>Common problem: When your node was restarted, you also need to reset the frame counters: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4592304" y="5536180"/>
            <a:ext cx="642561" cy="2492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66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59</a:t>
            </a:fld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67246" y="13741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81607" y="305876"/>
            <a:ext cx="547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Data communication we will use: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33" y="1612719"/>
            <a:ext cx="2397049" cy="2140565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425953" y="2172654"/>
            <a:ext cx="801778" cy="1002329"/>
            <a:chOff x="4871441" y="3779372"/>
            <a:chExt cx="2462639" cy="30786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30992" t="4935" r="34217" b="7912"/>
            <a:stretch/>
          </p:blipFill>
          <p:spPr>
            <a:xfrm>
              <a:off x="4871441" y="3779372"/>
              <a:ext cx="2184832" cy="30786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1737" y="4093712"/>
              <a:ext cx="1782343" cy="1689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dirty="0" smtClean="0">
                  <a:solidFill>
                    <a:schemeClr val="bg1"/>
                  </a:solidFill>
                </a:rPr>
                <a:t>Nano </a:t>
              </a:r>
              <a:r>
                <a:rPr lang="nl-NL" sz="500" dirty="0" smtClean="0">
                  <a:solidFill>
                    <a:schemeClr val="bg1"/>
                  </a:solidFill>
                </a:rPr>
                <a:t>gateway </a:t>
              </a:r>
              <a:r>
                <a:rPr lang="nl-NL" sz="500" dirty="0" err="1" smtClean="0">
                  <a:solidFill>
                    <a:schemeClr val="bg1"/>
                  </a:solidFill>
                </a:rPr>
                <a:t>with</a:t>
              </a:r>
              <a:r>
                <a:rPr lang="nl-NL" sz="500" dirty="0" smtClean="0">
                  <a:solidFill>
                    <a:schemeClr val="bg1"/>
                  </a:solidFill>
                </a:rPr>
                <a:t> lopy4</a:t>
              </a:r>
              <a:endParaRPr lang="en-GB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90" y="1659403"/>
            <a:ext cx="1412358" cy="1412358"/>
          </a:xfrm>
          <a:prstGeom prst="rect">
            <a:avLst/>
          </a:prstGeom>
        </p:spPr>
      </p:pic>
      <p:pic>
        <p:nvPicPr>
          <p:cNvPr id="19460" name="Picture 4" descr="Afbeeldingsresultaat voor thingspea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50" y="1793901"/>
            <a:ext cx="1978317" cy="4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337" y="3216480"/>
            <a:ext cx="2144730" cy="1376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69421" y="5001781"/>
            <a:ext cx="2522579" cy="640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Visualization, quality control, storage, 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1879" y="3465622"/>
            <a:ext cx="252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reformat the data for </a:t>
            </a:r>
            <a:r>
              <a:rPr lang="en-GB" dirty="0" err="1" smtClean="0"/>
              <a:t>ThingSpeak</a:t>
            </a:r>
            <a:endParaRPr lang="en-GB" dirty="0" smtClean="0"/>
          </a:p>
        </p:txBody>
      </p:sp>
      <p:pic>
        <p:nvPicPr>
          <p:cNvPr id="19464" name="Picture 8" descr="Afbeeldingsresultaat voor matla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t="23034" r="30654" b="23145"/>
          <a:stretch/>
        </p:blipFill>
        <p:spPr bwMode="auto">
          <a:xfrm>
            <a:off x="10393382" y="2313745"/>
            <a:ext cx="1127051" cy="8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60" y="2289880"/>
            <a:ext cx="793296" cy="107062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241254" y="2442460"/>
            <a:ext cx="1198959" cy="13544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335886" y="3433048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lopy4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200670" y="2440858"/>
            <a:ext cx="692904" cy="160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061167" y="2365582"/>
            <a:ext cx="944317" cy="160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740854" y="2399267"/>
            <a:ext cx="944317" cy="160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1237678">
            <a:off x="550978" y="2147284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LoRaWAN</a:t>
            </a:r>
            <a:endParaRPr lang="en-GB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5711" y="1504153"/>
            <a:ext cx="232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HTTP via internet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00971" y="2420619"/>
            <a:ext cx="252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HTTP via internet</a:t>
            </a:r>
          </a:p>
        </p:txBody>
      </p:sp>
      <p:sp>
        <p:nvSpPr>
          <p:cNvPr id="31" name="Right Brace 30"/>
          <p:cNvSpPr/>
          <p:nvPr/>
        </p:nvSpPr>
        <p:spPr>
          <a:xfrm rot="16200000">
            <a:off x="7536087" y="-2870198"/>
            <a:ext cx="387728" cy="81234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418797" y="452754"/>
            <a:ext cx="232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6416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</a:t>
            </a:fld>
            <a:endParaRPr lang="en-GB"/>
          </a:p>
        </p:txBody>
      </p:sp>
      <p:pic>
        <p:nvPicPr>
          <p:cNvPr id="11266" name="Picture 2" descr="Afbeeldingsresultaat voor lorawan sigfox range b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27" y="712716"/>
            <a:ext cx="10016952" cy="44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26759" y="3929073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LPWAN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/>
              <a:t>power wide area </a:t>
            </a:r>
            <a:r>
              <a:rPr lang="en-US" dirty="0" smtClean="0"/>
              <a:t>network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53944" y="4962467"/>
            <a:ext cx="19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Urban: 1-5 </a:t>
            </a:r>
            <a:r>
              <a:rPr lang="en-US" dirty="0">
                <a:solidFill>
                  <a:srgbClr val="0070C0"/>
                </a:solidFill>
              </a:rPr>
              <a:t>km 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Rural: 10-40 km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968" y="3790574"/>
            <a:ext cx="197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Low power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(battery life months to years)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266" y="1328315"/>
            <a:ext cx="197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High power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(battery life 1-2 days)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891" y="6277302"/>
            <a:ext cx="1028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/>
              <a:t>Source: </a:t>
            </a:r>
            <a:r>
              <a:rPr lang="nl-BE" sz="1400" dirty="0"/>
              <a:t>	Maria </a:t>
            </a:r>
            <a:r>
              <a:rPr lang="nl-BE" sz="1400" dirty="0" err="1" smtClean="0"/>
              <a:t>Hernandez</a:t>
            </a:r>
            <a:r>
              <a:rPr lang="nl-BE" sz="1400" dirty="0" smtClean="0"/>
              <a:t> (2018). </a:t>
            </a:r>
            <a:r>
              <a:rPr lang="en-US" sz="1400" dirty="0"/>
              <a:t>Connectivity Now and Beyond; exploring Cat-M1, NB-</a:t>
            </a:r>
            <a:r>
              <a:rPr lang="en-US" sz="1400" dirty="0" err="1"/>
              <a:t>IoT</a:t>
            </a:r>
            <a:r>
              <a:rPr lang="en-US" sz="1400" dirty="0"/>
              <a:t>, and LPWAN Connections. </a:t>
            </a:r>
            <a:r>
              <a:rPr lang="en-US" sz="1400" dirty="0">
                <a:hlinkClick r:id="rId3"/>
              </a:rPr>
              <a:t>https://ubidots.com/blog/exploring-cat-m1-nb-iot-lpwan-connections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02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20" y="1511760"/>
            <a:ext cx="7820025" cy="302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29" y="187655"/>
            <a:ext cx="1412358" cy="1412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2972" y="3753394"/>
            <a:ext cx="177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This</a:t>
            </a:r>
            <a:r>
              <a:rPr lang="nl-BE" dirty="0" smtClean="0"/>
              <a:t> node </a:t>
            </a:r>
            <a:r>
              <a:rPr lang="nl-BE" dirty="0" err="1" smtClean="0"/>
              <a:t>gets</a:t>
            </a:r>
            <a:r>
              <a:rPr lang="nl-BE" dirty="0" smtClean="0"/>
              <a:t> data </a:t>
            </a:r>
            <a:r>
              <a:rPr lang="nl-BE" dirty="0" err="1" smtClean="0"/>
              <a:t>from</a:t>
            </a:r>
            <a:r>
              <a:rPr lang="nl-BE" dirty="0" smtClean="0"/>
              <a:t> TTN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325530" y="4293075"/>
            <a:ext cx="177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This</a:t>
            </a:r>
            <a:r>
              <a:rPr lang="nl-BE" dirty="0" smtClean="0"/>
              <a:t> node </a:t>
            </a:r>
            <a:r>
              <a:rPr lang="nl-BE" dirty="0" err="1" smtClean="0"/>
              <a:t>sends</a:t>
            </a:r>
            <a:r>
              <a:rPr lang="nl-BE" dirty="0" smtClean="0"/>
              <a:t> data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ThingSpeak</a:t>
            </a:r>
            <a:r>
              <a:rPr lang="nl-BE" dirty="0" smtClean="0"/>
              <a:t> in http format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73187" y="4160271"/>
            <a:ext cx="177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This</a:t>
            </a:r>
            <a:r>
              <a:rPr lang="nl-BE" dirty="0" smtClean="0"/>
              <a:t> node </a:t>
            </a:r>
            <a:r>
              <a:rPr lang="nl-BE" dirty="0" err="1" smtClean="0"/>
              <a:t>reformats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ThingSpeak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73629" y="5854214"/>
            <a:ext cx="96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More information: </a:t>
            </a:r>
            <a:r>
              <a:rPr lang="nl-BE" dirty="0">
                <a:hlinkClick r:id="rId4"/>
              </a:rPr>
              <a:t>https://</a:t>
            </a:r>
            <a:r>
              <a:rPr lang="nl-BE" dirty="0" smtClean="0">
                <a:hlinkClick r:id="rId4"/>
              </a:rPr>
              <a:t>www.npmjs.com/package/node-red-contrib-ttn</a:t>
            </a:r>
            <a:r>
              <a:rPr lang="nl-BE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1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6" y="110789"/>
            <a:ext cx="7724503" cy="58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607536" y="423441"/>
            <a:ext cx="3362744" cy="603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2000" dirty="0" err="1"/>
              <a:t>IoT</a:t>
            </a:r>
            <a:r>
              <a:rPr lang="en-GB" sz="2000" dirty="0"/>
              <a:t> project I am working 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7536" y="821362"/>
            <a:ext cx="89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Inexpensive device for monitoring soil moisture content in irrigated field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536" y="1514832"/>
            <a:ext cx="1083584" cy="1546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9620" y="3121530"/>
            <a:ext cx="194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 × Watermark sensor (</a:t>
            </a:r>
            <a:r>
              <a:rPr lang="en-GB" sz="1400" dirty="0" err="1"/>
              <a:t>Irrometer</a:t>
            </a:r>
            <a:r>
              <a:rPr lang="en-GB" sz="1400" dirty="0"/>
              <a:t> Company)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5478354"/>
            <a:ext cx="194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× soil temperature sensor (DS18B20)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515" y="2402300"/>
            <a:ext cx="2216403" cy="13055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0273" y="3775523"/>
            <a:ext cx="1940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1 × LoPy</a:t>
            </a:r>
            <a:r>
              <a:rPr lang="nl-NL" sz="1400" baseline="30000" dirty="0"/>
              <a:t>4</a:t>
            </a:r>
            <a:r>
              <a:rPr lang="nl-NL" sz="1400" dirty="0"/>
              <a:t> </a:t>
            </a:r>
            <a:r>
              <a:rPr lang="en-GB" sz="1400" dirty="0"/>
              <a:t>development board (µcontroller with </a:t>
            </a:r>
            <a:r>
              <a:rPr lang="en-GB" sz="1400" dirty="0" err="1"/>
              <a:t>LoRaWAN</a:t>
            </a:r>
            <a:r>
              <a:rPr lang="en-GB" sz="1400" dirty="0"/>
              <a:t> and </a:t>
            </a:r>
            <a:r>
              <a:rPr lang="en-GB" sz="1400" dirty="0" err="1"/>
              <a:t>Sigfox</a:t>
            </a:r>
            <a:r>
              <a:rPr lang="en-GB" sz="1400" dirty="0"/>
              <a:t> capability)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68" y="1593430"/>
            <a:ext cx="1257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23596" y="2588802"/>
            <a:ext cx="125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× antenna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4160" y="5065691"/>
            <a:ext cx="194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× </a:t>
            </a:r>
            <a:r>
              <a:rPr lang="en-GB" sz="1400" dirty="0" err="1"/>
              <a:t>LiPo</a:t>
            </a:r>
            <a:r>
              <a:rPr lang="en-GB" sz="1400" dirty="0"/>
              <a:t> battery 3.7V 2000mAh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980" y="3831951"/>
            <a:ext cx="1008112" cy="11034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4874" t="20143" r="7291" b="17118"/>
          <a:stretch/>
        </p:blipFill>
        <p:spPr>
          <a:xfrm>
            <a:off x="1607536" y="4077072"/>
            <a:ext cx="1801786" cy="1286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514" y="1242968"/>
            <a:ext cx="793296" cy="10706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60364" y="1242968"/>
            <a:ext cx="3619404" cy="4634305"/>
          </a:xfrm>
          <a:prstGeom prst="rect">
            <a:avLst/>
          </a:prstGeom>
          <a:noFill/>
          <a:ln w="15875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76507" y="1793393"/>
          <a:ext cx="3214639" cy="2571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Worksheet" r:id="rId10" imgW="2428765" imgH="1943190" progId="Excel.Sheet.12">
                  <p:embed/>
                </p:oleObj>
              </mc:Choice>
              <mc:Fallback>
                <p:oleObj name="Worksheet" r:id="rId10" imgW="2428765" imgH="1943190" progId="Excel.Sheet.12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76507" y="1793393"/>
                        <a:ext cx="3214639" cy="2571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85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1" y="276034"/>
            <a:ext cx="5729669" cy="3672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61" y="3717816"/>
            <a:ext cx="4606100" cy="3140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59" y="4581144"/>
            <a:ext cx="137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Pycom</a:t>
            </a:r>
            <a:r>
              <a:rPr lang="en-GB" sz="1400" dirty="0" smtClean="0"/>
              <a:t> provides library for accessing the SD card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" y="4352544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is best to also log the measured data on the lopy4 using an SD card (slot on expansion board)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14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71" y="1897910"/>
            <a:ext cx="9556803" cy="49600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64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01" y="1"/>
            <a:ext cx="936104" cy="1928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32" y="44625"/>
            <a:ext cx="793296" cy="107062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378393" y="260648"/>
            <a:ext cx="1108878" cy="19564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874" y="358469"/>
            <a:ext cx="1283409" cy="622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5736" y="621166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Present coverage: blue=covered; purple=country under roll-out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6040" y="358468"/>
            <a:ext cx="352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LoPy4 you get </a:t>
            </a:r>
            <a:r>
              <a:rPr lang="en-GB" dirty="0" smtClean="0"/>
              <a:t>1 year </a:t>
            </a:r>
            <a:r>
              <a:rPr lang="en-GB" dirty="0" err="1"/>
              <a:t>Sigfox</a:t>
            </a:r>
            <a:r>
              <a:rPr lang="en-GB" dirty="0"/>
              <a:t> connectivity included in price.</a:t>
            </a:r>
          </a:p>
        </p:txBody>
      </p:sp>
    </p:spTree>
    <p:extLst>
      <p:ext uri="{BB962C8B-B14F-4D97-AF65-F5344CB8AC3E}">
        <p14:creationId xmlns:p14="http://schemas.microsoft.com/office/powerpoint/2010/main" val="36439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30777" y="714895"/>
            <a:ext cx="8769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/>
              <a:t>Useful</a:t>
            </a:r>
            <a:r>
              <a:rPr lang="nl-BE" dirty="0" smtClean="0"/>
              <a:t> links:</a:t>
            </a:r>
          </a:p>
          <a:p>
            <a:endParaRPr lang="nl-BE" dirty="0" smtClean="0"/>
          </a:p>
          <a:p>
            <a:r>
              <a:rPr lang="nl-BE" dirty="0" err="1" smtClean="0"/>
              <a:t>Two</a:t>
            </a:r>
            <a:r>
              <a:rPr lang="nl-BE" dirty="0" smtClean="0"/>
              <a:t> excellent </a:t>
            </a:r>
            <a:r>
              <a:rPr lang="nl-BE" dirty="0" err="1" smtClean="0"/>
              <a:t>explanation</a:t>
            </a:r>
            <a:r>
              <a:rPr lang="nl-BE" dirty="0" smtClean="0"/>
              <a:t> video’s </a:t>
            </a:r>
            <a:r>
              <a:rPr lang="nl-BE" dirty="0" err="1" smtClean="0"/>
              <a:t>about</a:t>
            </a:r>
            <a:r>
              <a:rPr lang="nl-BE" dirty="0" smtClean="0"/>
              <a:t> </a:t>
            </a:r>
            <a:r>
              <a:rPr lang="nl-BE" dirty="0" err="1" smtClean="0"/>
              <a:t>LoRaWAN</a:t>
            </a:r>
            <a:r>
              <a:rPr lang="nl-BE" dirty="0" smtClean="0"/>
              <a:t>, TTN, TTN gateway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/>
              <a:t>TTN node: </a:t>
            </a:r>
            <a:r>
              <a:rPr lang="nl-BE" dirty="0">
                <a:hlinkClick r:id="rId2"/>
              </a:rPr>
              <a:t>https://</a:t>
            </a:r>
            <a:r>
              <a:rPr lang="nl-BE" dirty="0" smtClean="0">
                <a:hlinkClick r:id="rId2"/>
              </a:rPr>
              <a:t>www.thethingsnetwork.org/community/berlin/post/lpwan-ttn-2-very-good-explanation-videos</a:t>
            </a:r>
            <a:r>
              <a:rPr lang="nl-BE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Encoding </a:t>
            </a:r>
            <a:r>
              <a:rPr lang="en-US" dirty="0"/>
              <a:t>and Decoding Payloads on The Things Network: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core-electronics.com.au/tutorials/encoding-and-decoding-payloads-on-the-things-network.html</a:t>
            </a:r>
            <a:r>
              <a:rPr lang="en-US" dirty="0" smtClean="0"/>
              <a:t> </a:t>
            </a:r>
            <a:endParaRPr lang="en-US" dirty="0"/>
          </a:p>
          <a:p>
            <a:endParaRPr lang="nl-BE" dirty="0" smtClean="0"/>
          </a:p>
          <a:p>
            <a:r>
              <a:rPr lang="nl-BE" dirty="0" err="1" smtClean="0"/>
              <a:t>Explaining</a:t>
            </a:r>
            <a:r>
              <a:rPr lang="nl-BE" dirty="0" smtClean="0"/>
              <a:t> </a:t>
            </a:r>
            <a:r>
              <a:rPr lang="nl-BE" dirty="0" err="1" smtClean="0"/>
              <a:t>LoRaWAN</a:t>
            </a:r>
            <a:r>
              <a:rPr lang="nl-BE" dirty="0"/>
              <a:t>: </a:t>
            </a:r>
            <a:r>
              <a:rPr lang="nl-BE" dirty="0">
                <a:hlinkClick r:id="rId4"/>
              </a:rPr>
              <a:t>https://ubidots.com/blog/explaining-lorawan</a:t>
            </a:r>
            <a:r>
              <a:rPr lang="nl-BE" dirty="0" smtClean="0">
                <a:hlinkClick r:id="rId4"/>
              </a:rPr>
              <a:t>/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Slides </a:t>
            </a:r>
            <a:r>
              <a:rPr lang="nl-BE" dirty="0" err="1" smtClean="0"/>
              <a:t>lora-aliance</a:t>
            </a:r>
            <a:r>
              <a:rPr lang="nl-BE" dirty="0"/>
              <a:t>: </a:t>
            </a:r>
            <a:r>
              <a:rPr lang="nl-BE" dirty="0">
                <a:hlinkClick r:id="rId5"/>
              </a:rPr>
              <a:t>https://</a:t>
            </a:r>
            <a:r>
              <a:rPr lang="nl-BE" dirty="0" smtClean="0">
                <a:hlinkClick r:id="rId5"/>
              </a:rPr>
              <a:t>www.ietf.org/proceedings/96/slides/slides-96-lpwan-9.pptx</a:t>
            </a:r>
            <a:r>
              <a:rPr lang="nl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743183"/>
              </p:ext>
            </p:extLst>
          </p:nvPr>
        </p:nvGraphicFramePr>
        <p:xfrm>
          <a:off x="1221232" y="1197865"/>
          <a:ext cx="9770318" cy="4108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Document" r:id="rId3" imgW="8890588" imgH="3738447" progId="Word.Document.12">
                  <p:embed/>
                </p:oleObj>
              </mc:Choice>
              <mc:Fallback>
                <p:oleObj name="Document" r:id="rId3" imgW="8890588" imgH="37384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1232" y="1197865"/>
                        <a:ext cx="9770318" cy="4108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36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67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35771" y="445532"/>
            <a:ext cx="748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Costs of sensors in Belgium (VAT included)?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0367" y="1694886"/>
            <a:ext cx="258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Sonar </a:t>
            </a:r>
            <a:r>
              <a:rPr lang="en-GB" dirty="0" smtClean="0"/>
              <a:t>MB7052 for water depth: 95.15€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4167" y="1576705"/>
            <a:ext cx="2039877" cy="1249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874" t="20143" r="7291" b="17118"/>
          <a:stretch/>
        </p:blipFill>
        <p:spPr>
          <a:xfrm>
            <a:off x="6719032" y="1181362"/>
            <a:ext cx="1801786" cy="1286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0535" y="1371720"/>
            <a:ext cx="258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DS18B20 temperature sensor: 9.95€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3443668"/>
            <a:ext cx="1562100" cy="2695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64327" y="4563054"/>
            <a:ext cx="315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Davis tipping-bucket </a:t>
            </a:r>
            <a:r>
              <a:rPr lang="en-GB" dirty="0" err="1" smtClean="0"/>
              <a:t>raingauge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dirty="0"/>
              <a:t> 6463M </a:t>
            </a:r>
            <a:r>
              <a:rPr lang="en-GB" dirty="0" smtClean="0"/>
              <a:t>: 131€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38722" y="4838776"/>
            <a:ext cx="1561813" cy="1295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98655" y="4563054"/>
            <a:ext cx="2867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Solar radiation shield for temperature sensor (air temperature): 126€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041648" y="3221239"/>
            <a:ext cx="258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Watermark sensor: 56€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7252" y="1102457"/>
            <a:ext cx="1498915" cy="21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699264" y="144462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LoRaWAN</a:t>
            </a:r>
            <a:r>
              <a:rPr lang="nl-NL" dirty="0"/>
              <a:t> = </a:t>
            </a:r>
            <a:r>
              <a:rPr lang="nl-NL" dirty="0">
                <a:solidFill>
                  <a:srgbClr val="FF0000"/>
                </a:solidFill>
              </a:rPr>
              <a:t>Lo</a:t>
            </a:r>
            <a:r>
              <a:rPr lang="nl-NL" dirty="0"/>
              <a:t>ng </a:t>
            </a:r>
            <a:r>
              <a:rPr lang="nl-NL" dirty="0">
                <a:solidFill>
                  <a:srgbClr val="FF0000"/>
                </a:solidFill>
              </a:rPr>
              <a:t>Ra</a:t>
            </a:r>
            <a:r>
              <a:rPr lang="nl-NL" dirty="0"/>
              <a:t>nge </a:t>
            </a:r>
            <a:r>
              <a:rPr lang="nl-NL" dirty="0">
                <a:solidFill>
                  <a:srgbClr val="FF0000"/>
                </a:solidFill>
              </a:rPr>
              <a:t>W</a:t>
            </a:r>
            <a:r>
              <a:rPr lang="nl-NL" dirty="0"/>
              <a:t>ide </a:t>
            </a:r>
            <a:r>
              <a:rPr lang="nl-NL" dirty="0">
                <a:solidFill>
                  <a:srgbClr val="FF0000"/>
                </a:solidFill>
              </a:rPr>
              <a:t>A</a:t>
            </a:r>
            <a:r>
              <a:rPr lang="nl-NL" dirty="0"/>
              <a:t>rea </a:t>
            </a:r>
            <a:r>
              <a:rPr lang="nl-NL" dirty="0">
                <a:solidFill>
                  <a:srgbClr val="FF0000"/>
                </a:solidFill>
              </a:rPr>
              <a:t>N</a:t>
            </a:r>
            <a:r>
              <a:rPr lang="nl-NL" dirty="0"/>
              <a:t>etwork =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b="1" u="sng" dirty="0"/>
              <a:t>open</a:t>
            </a:r>
            <a:r>
              <a:rPr lang="nl-NL" dirty="0"/>
              <a:t> protocol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wireless</a:t>
            </a:r>
            <a:r>
              <a:rPr lang="nl-NL" dirty="0"/>
              <a:t> data transmission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IoT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720952" y="329592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Sigfox</a:t>
            </a:r>
            <a:r>
              <a:rPr lang="nl-NL" dirty="0"/>
              <a:t> = </a:t>
            </a:r>
            <a:r>
              <a:rPr lang="nl-NL" b="1" u="sng" dirty="0" err="1"/>
              <a:t>proprietary</a:t>
            </a:r>
            <a:r>
              <a:rPr lang="nl-NL" dirty="0"/>
              <a:t> protocol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wireless</a:t>
            </a:r>
            <a:r>
              <a:rPr lang="nl-NL" dirty="0"/>
              <a:t> data transmission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the French company </a:t>
            </a:r>
            <a:r>
              <a:rPr lang="nl-NL" dirty="0" err="1"/>
              <a:t>Sigfox</a:t>
            </a:r>
            <a:r>
              <a:rPr lang="nl-NL" dirty="0"/>
              <a:t> 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99464" y="1875453"/>
            <a:ext cx="2907418" cy="1420471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3" y="765211"/>
            <a:ext cx="3045614" cy="1915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8" y="3167927"/>
            <a:ext cx="2896324" cy="9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44F9-A989-41E3-B1CC-A553AA459521}" type="slidenum">
              <a:rPr lang="en-GB" smtClean="0"/>
              <a:t>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" y="597159"/>
            <a:ext cx="11883023" cy="575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891" y="6277302"/>
            <a:ext cx="1028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/>
              <a:t>Source: </a:t>
            </a:r>
            <a:r>
              <a:rPr lang="nl-BE" sz="1400" dirty="0"/>
              <a:t>	</a:t>
            </a:r>
            <a:r>
              <a:rPr lang="nl-BE" sz="1400" dirty="0" smtClean="0"/>
              <a:t>Datasheet lopy4 at </a:t>
            </a:r>
            <a:r>
              <a:rPr lang="nl-BE" sz="1400" dirty="0" err="1" smtClean="0"/>
              <a:t>Pycom</a:t>
            </a:r>
            <a:r>
              <a:rPr lang="nl-BE" sz="1400" dirty="0" smtClean="0"/>
              <a:t> website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80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-744760" y="295306"/>
            <a:ext cx="11052720" cy="3421726"/>
            <a:chOff x="0" y="260648"/>
            <a:chExt cx="9630492" cy="26642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60648"/>
              <a:ext cx="9168580" cy="255493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692696"/>
              <a:ext cx="4046178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4314" y="908720"/>
              <a:ext cx="4046178" cy="2016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9552" y="1598725"/>
              <a:ext cx="1539280" cy="1096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96000" y="1196752"/>
            <a:ext cx="44644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LoPy</a:t>
            </a:r>
            <a:r>
              <a:rPr lang="en-GB" b="1" baseline="30000" dirty="0"/>
              <a:t>4</a:t>
            </a:r>
            <a:r>
              <a:rPr lang="en-GB" b="1" dirty="0"/>
              <a:t> (</a:t>
            </a:r>
            <a:r>
              <a:rPr lang="en-GB" b="1" dirty="0" err="1"/>
              <a:t>pycom</a:t>
            </a:r>
            <a:r>
              <a:rPr lang="en-GB" b="1" dirty="0"/>
              <a:t>):</a:t>
            </a:r>
          </a:p>
          <a:p>
            <a:endParaRPr lang="en-GB" dirty="0"/>
          </a:p>
          <a:p>
            <a:r>
              <a:rPr lang="en-GB" dirty="0"/>
              <a:t>ESP32 dual core processor @ 160 MHz</a:t>
            </a:r>
          </a:p>
          <a:p>
            <a:endParaRPr lang="en-GB" dirty="0"/>
          </a:p>
          <a:p>
            <a:r>
              <a:rPr lang="en-GB" dirty="0"/>
              <a:t>Programmed in </a:t>
            </a:r>
            <a:r>
              <a:rPr lang="en-GB" dirty="0" err="1"/>
              <a:t>MicroPython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Bluetooth, </a:t>
            </a:r>
            <a:r>
              <a:rPr lang="en-GB" dirty="0" err="1"/>
              <a:t>Wifi</a:t>
            </a:r>
            <a:r>
              <a:rPr lang="en-GB" dirty="0"/>
              <a:t>, </a:t>
            </a:r>
            <a:r>
              <a:rPr lang="en-GB" dirty="0" err="1"/>
              <a:t>Sigfox</a:t>
            </a:r>
            <a:r>
              <a:rPr lang="en-GB" dirty="0"/>
              <a:t>, </a:t>
            </a:r>
            <a:r>
              <a:rPr lang="en-GB" dirty="0" err="1"/>
              <a:t>LoRaWAN</a:t>
            </a:r>
            <a:endParaRPr lang="en-GB" dirty="0"/>
          </a:p>
          <a:p>
            <a:endParaRPr lang="en-GB" dirty="0"/>
          </a:p>
          <a:p>
            <a:r>
              <a:rPr lang="en-GB" dirty="0"/>
              <a:t>22µA in </a:t>
            </a:r>
            <a:r>
              <a:rPr lang="en-GB" dirty="0" err="1"/>
              <a:t>deepsleep</a:t>
            </a:r>
            <a:r>
              <a:rPr lang="en-GB" dirty="0"/>
              <a:t> mode (battery of 2000mAh will last for 10 years)</a:t>
            </a:r>
          </a:p>
          <a:p>
            <a:endParaRPr lang="en-GB" dirty="0"/>
          </a:p>
          <a:p>
            <a:r>
              <a:rPr lang="en-GB" dirty="0"/>
              <a:t>15mA when active and sending data (battery of 2000mAh will last for 2.2 years if device is active 10 minutes per day).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446" y="42168"/>
            <a:ext cx="793296" cy="10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33104</TotalTime>
  <Words>2812</Words>
  <Application>Microsoft Office PowerPoint</Application>
  <PresentationFormat>Widescreen</PresentationFormat>
  <Paragraphs>440</Paragraphs>
  <Slides>67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-apple-system</vt:lpstr>
      <vt:lpstr>Arial</vt:lpstr>
      <vt:lpstr>Calibri</vt:lpstr>
      <vt:lpstr>Calibri Light</vt:lpstr>
      <vt:lpstr>Cambria Math</vt:lpstr>
      <vt:lpstr>Symbol</vt:lpstr>
      <vt:lpstr>Office Theme</vt:lpstr>
      <vt:lpstr>Document</vt:lpstr>
      <vt:lpstr>Worksheet</vt:lpstr>
      <vt:lpstr>Internet of Things (IoT) technology for hydrological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Sending data: How does it work?</vt:lpstr>
      <vt:lpstr>Can we do it without provider? Yes with LoRaWAN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and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Diels, Jan</dc:creator>
  <cp:lastModifiedBy>Jan Diels</cp:lastModifiedBy>
  <cp:revision>127</cp:revision>
  <cp:lastPrinted>2019-03-03T03:23:39Z</cp:lastPrinted>
  <dcterms:created xsi:type="dcterms:W3CDTF">2019-02-09T12:23:58Z</dcterms:created>
  <dcterms:modified xsi:type="dcterms:W3CDTF">2019-03-10T17:30:48Z</dcterms:modified>
</cp:coreProperties>
</file>